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90050" cy="6300788"/>
  <p:notesSz cx="6858000" cy="9144000"/>
  <p:defaultTextStyle>
    <a:defPPr>
      <a:defRPr lang="en-US"/>
    </a:defPPr>
    <a:lvl1pPr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1pPr>
    <a:lvl2pPr marL="477838" indent="-20638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2pPr>
    <a:lvl3pPr marL="957263" indent="-42863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3pPr>
    <a:lvl4pPr marL="1435100" indent="-63500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4pPr>
    <a:lvl5pPr marL="1914525" indent="-85725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85">
          <p15:clr>
            <a:srgbClr val="A4A3A4"/>
          </p15:clr>
        </p15:guide>
        <p15:guide id="2" pos="29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098" y="102"/>
      </p:cViewPr>
      <p:guideLst>
        <p:guide orient="horz" pos="1985"/>
        <p:guide pos="29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5764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5764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F7CEE3-F3F8-4752-9AAC-D7DF4B7EBDBA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685800"/>
            <a:ext cx="5054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5764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5764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395F841-1BB2-4B50-A75E-B545C2EBC06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9696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7838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263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5100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525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4107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929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750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0572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57263" fontAlgn="base">
              <a:spcBef>
                <a:spcPct val="0"/>
              </a:spcBef>
              <a:spcAft>
                <a:spcPct val="0"/>
              </a:spcAft>
              <a:defRPr/>
            </a:pPr>
            <a:fld id="{6BA55AC5-B432-4D64-A905-B0474B6E726B}" type="slidenum">
              <a:rPr lang="en-AU"/>
              <a:pPr defTabSz="957263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6755" y="1957330"/>
            <a:ext cx="7896543" cy="13505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3508" y="3570448"/>
            <a:ext cx="6503035" cy="16102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52CA2-A4DB-486D-8A56-5286B3954971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10E48-8C6F-4754-A440-A06BCB2A8F2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B5391-AE29-429F-BAB8-C1285BA4CC69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5E966-1094-4DFC-A31F-0F07656D33F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5288" y="252327"/>
            <a:ext cx="2090261" cy="53760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4502" y="252327"/>
            <a:ext cx="6115950" cy="53760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A4185-EAB0-4491-9945-1EF6B220075C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BFE08-B8B5-4B36-B65E-0A136CBB3A7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D6E8F-8D2D-480B-9312-610CC19D783E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22B19-1AE3-4372-A901-6826B709E0E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851" y="4048842"/>
            <a:ext cx="7896543" cy="1251406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851" y="2670544"/>
            <a:ext cx="7896543" cy="137829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2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6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4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2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7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5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AE01-0301-4469-B53B-E2B7E48626ED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29355-2E7F-4DAF-BD4F-C6F012D50C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505" y="1470186"/>
            <a:ext cx="4103105" cy="415822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444" y="1470186"/>
            <a:ext cx="4103105" cy="415822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E8435-EBC1-4D82-A2C7-6FBE661AA70C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92A4F-06D3-47E9-B4FE-96A62DF9A30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503" y="1410386"/>
            <a:ext cx="4104719" cy="58778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22" indent="0">
              <a:buNone/>
              <a:defRPr sz="2100" b="1"/>
            </a:lvl2pPr>
            <a:lvl3pPr marL="957644" indent="0">
              <a:buNone/>
              <a:defRPr sz="1900" b="1"/>
            </a:lvl3pPr>
            <a:lvl4pPr marL="1436465" indent="0">
              <a:buNone/>
              <a:defRPr sz="1600" b="1"/>
            </a:lvl4pPr>
            <a:lvl5pPr marL="1915286" indent="0">
              <a:buNone/>
              <a:defRPr sz="1600" b="1"/>
            </a:lvl5pPr>
            <a:lvl6pPr marL="2394107" indent="0">
              <a:buNone/>
              <a:defRPr sz="1600" b="1"/>
            </a:lvl6pPr>
            <a:lvl7pPr marL="2872929" indent="0">
              <a:buNone/>
              <a:defRPr sz="1600" b="1"/>
            </a:lvl7pPr>
            <a:lvl8pPr marL="3351750" indent="0">
              <a:buNone/>
              <a:defRPr sz="1600" b="1"/>
            </a:lvl8pPr>
            <a:lvl9pPr marL="38305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3" y="1998167"/>
            <a:ext cx="4104719" cy="363024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217" y="1410386"/>
            <a:ext cx="4106331" cy="58778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22" indent="0">
              <a:buNone/>
              <a:defRPr sz="2100" b="1"/>
            </a:lvl2pPr>
            <a:lvl3pPr marL="957644" indent="0">
              <a:buNone/>
              <a:defRPr sz="1900" b="1"/>
            </a:lvl3pPr>
            <a:lvl4pPr marL="1436465" indent="0">
              <a:buNone/>
              <a:defRPr sz="1600" b="1"/>
            </a:lvl4pPr>
            <a:lvl5pPr marL="1915286" indent="0">
              <a:buNone/>
              <a:defRPr sz="1600" b="1"/>
            </a:lvl5pPr>
            <a:lvl6pPr marL="2394107" indent="0">
              <a:buNone/>
              <a:defRPr sz="1600" b="1"/>
            </a:lvl6pPr>
            <a:lvl7pPr marL="2872929" indent="0">
              <a:buNone/>
              <a:defRPr sz="1600" b="1"/>
            </a:lvl7pPr>
            <a:lvl8pPr marL="3351750" indent="0">
              <a:buNone/>
              <a:defRPr sz="1600" b="1"/>
            </a:lvl8pPr>
            <a:lvl9pPr marL="38305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217" y="1998167"/>
            <a:ext cx="4106331" cy="363024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70314-0842-45D6-AD33-3779A899FD0C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C5DBD-470F-4179-83A2-F712195E80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2533-9ABC-42C1-B4C5-A48890B3EC2E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6669-F97A-487F-8D83-EBC0FC75AE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EAD7B-6D5A-4FEC-9972-94C7E2E24D26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1515B-07DA-4151-AF31-271B9EEBE8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05" y="250864"/>
            <a:ext cx="3056362" cy="106763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153" y="250866"/>
            <a:ext cx="5193396" cy="5377548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5" y="1318500"/>
            <a:ext cx="3056362" cy="4309914"/>
          </a:xfrm>
        </p:spPr>
        <p:txBody>
          <a:bodyPr/>
          <a:lstStyle>
            <a:lvl1pPr marL="0" indent="0">
              <a:buNone/>
              <a:defRPr sz="1500"/>
            </a:lvl1pPr>
            <a:lvl2pPr marL="478822" indent="0">
              <a:buNone/>
              <a:defRPr sz="1300"/>
            </a:lvl2pPr>
            <a:lvl3pPr marL="957644" indent="0">
              <a:buNone/>
              <a:defRPr sz="1000"/>
            </a:lvl3pPr>
            <a:lvl4pPr marL="1436465" indent="0">
              <a:buNone/>
              <a:defRPr sz="1000"/>
            </a:lvl4pPr>
            <a:lvl5pPr marL="1915286" indent="0">
              <a:buNone/>
              <a:defRPr sz="1000"/>
            </a:lvl5pPr>
            <a:lvl6pPr marL="2394107" indent="0">
              <a:buNone/>
              <a:defRPr sz="1000"/>
            </a:lvl6pPr>
            <a:lvl7pPr marL="2872929" indent="0">
              <a:buNone/>
              <a:defRPr sz="1000"/>
            </a:lvl7pPr>
            <a:lvl8pPr marL="3351750" indent="0">
              <a:buNone/>
              <a:defRPr sz="1000"/>
            </a:lvl8pPr>
            <a:lvl9pPr marL="38305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152B4-B285-4970-AE90-C7FC1AEB8EEC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DEC06-B33A-46AE-8254-895A0182C9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916" y="4410553"/>
            <a:ext cx="5574030" cy="52069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0916" y="562988"/>
            <a:ext cx="5574030" cy="3780473"/>
          </a:xfrm>
        </p:spPr>
        <p:txBody>
          <a:bodyPr rtlCol="0">
            <a:normAutofit/>
          </a:bodyPr>
          <a:lstStyle>
            <a:lvl1pPr marL="0" indent="0">
              <a:buNone/>
              <a:defRPr sz="3400"/>
            </a:lvl1pPr>
            <a:lvl2pPr marL="478822" indent="0">
              <a:buNone/>
              <a:defRPr sz="2900"/>
            </a:lvl2pPr>
            <a:lvl3pPr marL="957644" indent="0">
              <a:buNone/>
              <a:defRPr sz="2500"/>
            </a:lvl3pPr>
            <a:lvl4pPr marL="1436465" indent="0">
              <a:buNone/>
              <a:defRPr sz="2100"/>
            </a:lvl4pPr>
            <a:lvl5pPr marL="1915286" indent="0">
              <a:buNone/>
              <a:defRPr sz="2100"/>
            </a:lvl5pPr>
            <a:lvl6pPr marL="2394107" indent="0">
              <a:buNone/>
              <a:defRPr sz="2100"/>
            </a:lvl6pPr>
            <a:lvl7pPr marL="2872929" indent="0">
              <a:buNone/>
              <a:defRPr sz="2100"/>
            </a:lvl7pPr>
            <a:lvl8pPr marL="3351750" indent="0">
              <a:buNone/>
              <a:defRPr sz="2100"/>
            </a:lvl8pPr>
            <a:lvl9pPr marL="3830572" indent="0">
              <a:buNone/>
              <a:defRPr sz="21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0916" y="4931243"/>
            <a:ext cx="5574030" cy="739467"/>
          </a:xfrm>
        </p:spPr>
        <p:txBody>
          <a:bodyPr/>
          <a:lstStyle>
            <a:lvl1pPr marL="0" indent="0">
              <a:buNone/>
              <a:defRPr sz="1500"/>
            </a:lvl1pPr>
            <a:lvl2pPr marL="478822" indent="0">
              <a:buNone/>
              <a:defRPr sz="1300"/>
            </a:lvl2pPr>
            <a:lvl3pPr marL="957644" indent="0">
              <a:buNone/>
              <a:defRPr sz="1000"/>
            </a:lvl3pPr>
            <a:lvl4pPr marL="1436465" indent="0">
              <a:buNone/>
              <a:defRPr sz="1000"/>
            </a:lvl4pPr>
            <a:lvl5pPr marL="1915286" indent="0">
              <a:buNone/>
              <a:defRPr sz="1000"/>
            </a:lvl5pPr>
            <a:lvl6pPr marL="2394107" indent="0">
              <a:buNone/>
              <a:defRPr sz="1000"/>
            </a:lvl6pPr>
            <a:lvl7pPr marL="2872929" indent="0">
              <a:buNone/>
              <a:defRPr sz="1000"/>
            </a:lvl7pPr>
            <a:lvl8pPr marL="3351750" indent="0">
              <a:buNone/>
              <a:defRPr sz="1000"/>
            </a:lvl8pPr>
            <a:lvl9pPr marL="38305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EACB9-563B-45F9-978C-3A8283CA8AFE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8F45B-3BD1-4519-9E62-0B021F56F1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8" y="252413"/>
            <a:ext cx="8359775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64" tIns="47883" rIns="95764" bIns="478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5138" y="1470025"/>
            <a:ext cx="8359775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64" tIns="47883" rIns="95764" bIns="47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138" y="5840413"/>
            <a:ext cx="2166937" cy="334962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l" defTabSz="957644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392DC7-E529-497A-B569-B2CDA7466F62}" type="datetimeFigureOut">
              <a:rPr lang="en-AU"/>
              <a:pPr>
                <a:defRPr/>
              </a:pPr>
              <a:t>22/08/2024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3413" y="5840413"/>
            <a:ext cx="2943225" cy="334962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ctr" defTabSz="957644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57975" y="5840413"/>
            <a:ext cx="2166938" cy="334962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r" defTabSz="957644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784918-4AD7-4A37-B502-0439273632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975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518" indent="-239411" algn="l" defTabSz="95764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340" indent="-239411" algn="l" defTabSz="95764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161" indent="-239411" algn="l" defTabSz="95764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983" indent="-239411" algn="l" defTabSz="95764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22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644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465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286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107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929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750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572" algn="l" defTabSz="95764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52"/>
          <p:cNvSpPr txBox="1">
            <a:spLocks noChangeArrowheads="1"/>
          </p:cNvSpPr>
          <p:nvPr/>
        </p:nvSpPr>
        <p:spPr bwMode="auto">
          <a:xfrm>
            <a:off x="2989262" y="36000"/>
            <a:ext cx="3672000" cy="2880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3" tIns="45712" rIns="91423" bIns="45712">
            <a:spAutoFit/>
          </a:bodyPr>
          <a:lstStyle/>
          <a:p>
            <a:pPr algn="ctr" eaLnBrk="0" hangingPunct="0"/>
            <a:r>
              <a:rPr lang="en-AU" sz="1200" b="1" dirty="0">
                <a:latin typeface="Lucida Sans" pitchFamily="34" charset="0"/>
              </a:rPr>
              <a:t>ASDEFCON (Support Short) </a:t>
            </a:r>
            <a:r>
              <a:rPr lang="en-AU" sz="1200" b="1" dirty="0" smtClean="0">
                <a:latin typeface="Lucida Sans" pitchFamily="34" charset="0"/>
              </a:rPr>
              <a:t>V3.1 </a:t>
            </a:r>
            <a:r>
              <a:rPr lang="en-AU" sz="1200" b="1" dirty="0">
                <a:latin typeface="Lucida Sans" pitchFamily="34" charset="0"/>
              </a:rPr>
              <a:t>Template</a:t>
            </a:r>
          </a:p>
        </p:txBody>
      </p:sp>
      <p:sp>
        <p:nvSpPr>
          <p:cNvPr id="14345" name="Text Box 61"/>
          <p:cNvSpPr txBox="1">
            <a:spLocks noChangeArrowheads="1"/>
          </p:cNvSpPr>
          <p:nvPr/>
        </p:nvSpPr>
        <p:spPr bwMode="auto">
          <a:xfrm>
            <a:off x="7020000" y="1080000"/>
            <a:ext cx="2160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0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A: List </a:t>
            </a:r>
            <a:r>
              <a:rPr lang="en-AU" sz="800" dirty="0">
                <a:latin typeface="Lucida Sans" pitchFamily="34" charset="0"/>
              </a:rPr>
              <a:t>of Products Being Supported</a:t>
            </a:r>
          </a:p>
        </p:txBody>
      </p:sp>
      <p:sp>
        <p:nvSpPr>
          <p:cNvPr id="14346" name="Text Box 68"/>
          <p:cNvSpPr txBox="1">
            <a:spLocks noChangeArrowheads="1"/>
          </p:cNvSpPr>
          <p:nvPr/>
        </p:nvSpPr>
        <p:spPr bwMode="auto">
          <a:xfrm>
            <a:off x="4500000" y="1437251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Attachment C: Glossary</a:t>
            </a:r>
          </a:p>
        </p:txBody>
      </p:sp>
      <p:sp>
        <p:nvSpPr>
          <p:cNvPr id="14347" name="Text Box 69"/>
          <p:cNvSpPr txBox="1">
            <a:spLocks noChangeArrowheads="1"/>
          </p:cNvSpPr>
          <p:nvPr/>
        </p:nvSpPr>
        <p:spPr bwMode="auto">
          <a:xfrm>
            <a:off x="4500000" y="1079999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B: Price </a:t>
            </a:r>
            <a:r>
              <a:rPr lang="en-AU" sz="800" dirty="0" smtClean="0">
                <a:latin typeface="Lucida Sans" pitchFamily="34" charset="0"/>
              </a:rPr>
              <a:t>and Payments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4348" name="Text Box 70"/>
          <p:cNvSpPr txBox="1">
            <a:spLocks noChangeArrowheads="1"/>
          </p:cNvSpPr>
          <p:nvPr/>
        </p:nvSpPr>
        <p:spPr bwMode="auto">
          <a:xfrm>
            <a:off x="4496258" y="4285325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34400" indent="-7344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G: Government Furnished Material</a:t>
            </a:r>
          </a:p>
        </p:txBody>
      </p:sp>
      <p:sp>
        <p:nvSpPr>
          <p:cNvPr id="14349" name="Text Box 73"/>
          <p:cNvSpPr txBox="1">
            <a:spLocks noChangeArrowheads="1"/>
          </p:cNvSpPr>
          <p:nvPr/>
        </p:nvSpPr>
        <p:spPr bwMode="auto">
          <a:xfrm>
            <a:off x="4501009" y="4642043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34400" indent="-7344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H: Security Classification and Categorisation Guide</a:t>
            </a:r>
          </a:p>
        </p:txBody>
      </p:sp>
      <p:sp>
        <p:nvSpPr>
          <p:cNvPr id="14350" name="Text Box 86"/>
          <p:cNvSpPr txBox="1">
            <a:spLocks noChangeArrowheads="1"/>
          </p:cNvSpPr>
          <p:nvPr/>
        </p:nvSpPr>
        <p:spPr bwMode="auto">
          <a:xfrm>
            <a:off x="2592000" y="180000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68000" indent="-4680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B: Tenderer’s Deed of Undertaking</a:t>
            </a:r>
          </a:p>
        </p:txBody>
      </p:sp>
      <p:sp>
        <p:nvSpPr>
          <p:cNvPr id="14351" name="Text Box 87"/>
          <p:cNvSpPr txBox="1">
            <a:spLocks noChangeArrowheads="1"/>
          </p:cNvSpPr>
          <p:nvPr/>
        </p:nvSpPr>
        <p:spPr bwMode="auto">
          <a:xfrm>
            <a:off x="2592000" y="216000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C: Commercial</a:t>
            </a:r>
          </a:p>
        </p:txBody>
      </p:sp>
      <p:sp>
        <p:nvSpPr>
          <p:cNvPr id="14352" name="Text Box 88"/>
          <p:cNvSpPr txBox="1">
            <a:spLocks noChangeArrowheads="1"/>
          </p:cNvSpPr>
          <p:nvPr/>
        </p:nvSpPr>
        <p:spPr bwMode="auto">
          <a:xfrm>
            <a:off x="2592000" y="252000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D: Financial</a:t>
            </a:r>
          </a:p>
        </p:txBody>
      </p:sp>
      <p:sp>
        <p:nvSpPr>
          <p:cNvPr id="14353" name="Text Box 89"/>
          <p:cNvSpPr txBox="1">
            <a:spLocks noChangeArrowheads="1"/>
          </p:cNvSpPr>
          <p:nvPr/>
        </p:nvSpPr>
        <p:spPr bwMode="auto">
          <a:xfrm>
            <a:off x="2592000" y="288000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E: General</a:t>
            </a:r>
          </a:p>
        </p:txBody>
      </p:sp>
      <p:sp>
        <p:nvSpPr>
          <p:cNvPr id="14354" name="Text Box 90"/>
          <p:cNvSpPr txBox="1">
            <a:spLocks noChangeArrowheads="1"/>
          </p:cNvSpPr>
          <p:nvPr/>
        </p:nvSpPr>
        <p:spPr bwMode="auto">
          <a:xfrm>
            <a:off x="2592000" y="324000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60800" indent="-4608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F: Proposed Support Solution</a:t>
            </a:r>
          </a:p>
        </p:txBody>
      </p:sp>
      <p:sp>
        <p:nvSpPr>
          <p:cNvPr id="14355" name="Text Box 85"/>
          <p:cNvSpPr txBox="1">
            <a:spLocks noChangeArrowheads="1"/>
          </p:cNvSpPr>
          <p:nvPr/>
        </p:nvSpPr>
        <p:spPr bwMode="auto">
          <a:xfrm>
            <a:off x="287999" y="1080000"/>
            <a:ext cx="1728000" cy="2873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Title Page</a:t>
            </a:r>
          </a:p>
        </p:txBody>
      </p:sp>
      <p:sp>
        <p:nvSpPr>
          <p:cNvPr id="14357" name="Text Box 89"/>
          <p:cNvSpPr txBox="1">
            <a:spLocks noChangeArrowheads="1"/>
          </p:cNvSpPr>
          <p:nvPr/>
        </p:nvSpPr>
        <p:spPr bwMode="auto">
          <a:xfrm>
            <a:off x="287037" y="1440000"/>
            <a:ext cx="1728000" cy="2873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Covering Letter</a:t>
            </a:r>
          </a:p>
        </p:txBody>
      </p:sp>
      <p:sp>
        <p:nvSpPr>
          <p:cNvPr id="14358" name="Text Box 89"/>
          <p:cNvSpPr txBox="1">
            <a:spLocks noChangeArrowheads="1"/>
          </p:cNvSpPr>
          <p:nvPr/>
        </p:nvSpPr>
        <p:spPr bwMode="auto">
          <a:xfrm>
            <a:off x="287037" y="1800000"/>
            <a:ext cx="1728000" cy="2873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Matrix of Changes</a:t>
            </a:r>
          </a:p>
        </p:txBody>
      </p:sp>
      <p:sp>
        <p:nvSpPr>
          <p:cNvPr id="382" name="Rectangle 381"/>
          <p:cNvSpPr/>
          <p:nvPr/>
        </p:nvSpPr>
        <p:spPr>
          <a:xfrm>
            <a:off x="144163" y="884238"/>
            <a:ext cx="46037" cy="46037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401" name="Straight Connector 400"/>
          <p:cNvCxnSpPr>
            <a:stCxn id="14395" idx="3"/>
            <a:endCxn id="14413" idx="1"/>
          </p:cNvCxnSpPr>
          <p:nvPr/>
        </p:nvCxnSpPr>
        <p:spPr>
          <a:xfrm>
            <a:off x="6660000" y="756000"/>
            <a:ext cx="1440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5" name="Rectangle 404"/>
          <p:cNvSpPr/>
          <p:nvPr/>
        </p:nvSpPr>
        <p:spPr>
          <a:xfrm>
            <a:off x="7119019" y="1595438"/>
            <a:ext cx="46038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406" name="Flowchart: Document 405"/>
          <p:cNvSpPr/>
          <p:nvPr/>
        </p:nvSpPr>
        <p:spPr>
          <a:xfrm>
            <a:off x="7236000" y="5005446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Supplies Acceptance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Certificate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(DID-PM-MGT-SAC)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07" name="Flowchart: Document 406"/>
          <p:cNvSpPr/>
          <p:nvPr/>
        </p:nvSpPr>
        <p:spPr>
          <a:xfrm>
            <a:off x="7236000" y="4645446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Safety Data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Sheet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(DID-PM-HSE-SDS)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08" name="Flowchart: Document 407"/>
          <p:cNvSpPr/>
          <p:nvPr/>
        </p:nvSpPr>
        <p:spPr>
          <a:xfrm>
            <a:off x="7232061" y="3592391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Quote for Survey and Quote Services (DID-SPTS-S&amp;Q)</a:t>
            </a:r>
          </a:p>
        </p:txBody>
      </p:sp>
      <p:sp>
        <p:nvSpPr>
          <p:cNvPr id="409" name="Flowchart: Document 408"/>
          <p:cNvSpPr/>
          <p:nvPr/>
        </p:nvSpPr>
        <p:spPr>
          <a:xfrm>
            <a:off x="7236000" y="2520000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Maintenance Management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Plan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(DID-SPTS-MMP)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10" name="Flowchart: Document 409"/>
          <p:cNvSpPr/>
          <p:nvPr/>
        </p:nvSpPr>
        <p:spPr>
          <a:xfrm>
            <a:off x="7236000" y="2880000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Contract Status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Report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(DID-SPTS-CSR)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11" name="Flowchart: Document 410"/>
          <p:cNvSpPr/>
          <p:nvPr/>
        </p:nvSpPr>
        <p:spPr>
          <a:xfrm>
            <a:off x="7236000" y="2160000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Support Services Management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Plan (DID-SPTS-SSMP)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4392" name="Text Box 62"/>
          <p:cNvSpPr txBox="1">
            <a:spLocks noChangeArrowheads="1"/>
          </p:cNvSpPr>
          <p:nvPr/>
        </p:nvSpPr>
        <p:spPr bwMode="auto">
          <a:xfrm>
            <a:off x="7020000" y="1440000"/>
            <a:ext cx="2160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71600" indent="-47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B: </a:t>
            </a:r>
            <a:r>
              <a:rPr lang="en-AU" sz="800" dirty="0" smtClean="0">
                <a:latin typeface="Lucida Sans" pitchFamily="34" charset="0"/>
              </a:rPr>
              <a:t>Mandated </a:t>
            </a:r>
            <a:r>
              <a:rPr lang="en-AU" sz="800" dirty="0">
                <a:latin typeface="Lucida Sans" pitchFamily="34" charset="0"/>
              </a:rPr>
              <a:t>Defence Information System Use</a:t>
            </a:r>
          </a:p>
        </p:txBody>
      </p:sp>
      <p:sp>
        <p:nvSpPr>
          <p:cNvPr id="14393" name="Text Box 53"/>
          <p:cNvSpPr txBox="1">
            <a:spLocks noChangeArrowheads="1"/>
          </p:cNvSpPr>
          <p:nvPr/>
        </p:nvSpPr>
        <p:spPr bwMode="auto">
          <a:xfrm>
            <a:off x="72724" y="540000"/>
            <a:ext cx="1944000" cy="4320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 pitchFamily="34" charset="0"/>
              </a:rPr>
              <a:t>Preliminary Pages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(Part 0)</a:t>
            </a:r>
          </a:p>
        </p:txBody>
      </p:sp>
      <p:sp>
        <p:nvSpPr>
          <p:cNvPr id="14394" name="Text Box 55"/>
          <p:cNvSpPr txBox="1">
            <a:spLocks noChangeArrowheads="1"/>
          </p:cNvSpPr>
          <p:nvPr/>
        </p:nvSpPr>
        <p:spPr bwMode="auto">
          <a:xfrm>
            <a:off x="2160000" y="540000"/>
            <a:ext cx="1980000" cy="4320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 pitchFamily="34" charset="0"/>
              </a:rPr>
              <a:t>Conditions of Tender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(Part 1)</a:t>
            </a:r>
          </a:p>
        </p:txBody>
      </p:sp>
      <p:sp>
        <p:nvSpPr>
          <p:cNvPr id="14396" name="Text Box 71"/>
          <p:cNvSpPr txBox="1">
            <a:spLocks noChangeArrowheads="1"/>
          </p:cNvSpPr>
          <p:nvPr/>
        </p:nvSpPr>
        <p:spPr bwMode="auto">
          <a:xfrm>
            <a:off x="4496258" y="2161938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27200" indent="-7272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E: Confidential Information and Reporting</a:t>
            </a:r>
          </a:p>
        </p:txBody>
      </p:sp>
      <p:sp>
        <p:nvSpPr>
          <p:cNvPr id="14397" name="Text Box 72"/>
          <p:cNvSpPr txBox="1">
            <a:spLocks noChangeArrowheads="1"/>
          </p:cNvSpPr>
          <p:nvPr/>
        </p:nvSpPr>
        <p:spPr bwMode="auto">
          <a:xfrm>
            <a:off x="4496258" y="1796442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41600" indent="-74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D: </a:t>
            </a:r>
            <a:r>
              <a:rPr lang="en-AU" sz="800" dirty="0" smtClean="0">
                <a:latin typeface="Lucida Sans" pitchFamily="34" charset="0"/>
              </a:rPr>
              <a:t>Technical Data and Software Rights Schedule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425" name="Flowchart: Document 424"/>
          <p:cNvSpPr/>
          <p:nvPr/>
        </p:nvSpPr>
        <p:spPr>
          <a:xfrm>
            <a:off x="7236000" y="5365446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Application for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Deviation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(DID-PM-MGT-AFD)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4401" name="Text Box 64"/>
          <p:cNvSpPr txBox="1">
            <a:spLocks noChangeArrowheads="1"/>
          </p:cNvSpPr>
          <p:nvPr/>
        </p:nvSpPr>
        <p:spPr bwMode="auto">
          <a:xfrm>
            <a:off x="7020594" y="5741789"/>
            <a:ext cx="2159000" cy="2889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D: Training Course Details</a:t>
            </a:r>
          </a:p>
        </p:txBody>
      </p:sp>
      <p:sp>
        <p:nvSpPr>
          <p:cNvPr id="14407" name="Text Box 67"/>
          <p:cNvSpPr txBox="1">
            <a:spLocks noChangeArrowheads="1"/>
          </p:cNvSpPr>
          <p:nvPr/>
        </p:nvSpPr>
        <p:spPr bwMode="auto">
          <a:xfrm>
            <a:off x="4500000" y="2519884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F: Agreed </a:t>
            </a:r>
            <a:r>
              <a:rPr lang="en-AU" sz="800" dirty="0" smtClean="0">
                <a:latin typeface="Lucida Sans" pitchFamily="34" charset="0"/>
              </a:rPr>
              <a:t>Deeds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4408" name="Text Box 65"/>
          <p:cNvSpPr txBox="1">
            <a:spLocks noChangeArrowheads="1"/>
          </p:cNvSpPr>
          <p:nvPr/>
        </p:nvSpPr>
        <p:spPr bwMode="auto">
          <a:xfrm>
            <a:off x="4712535" y="2874866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A: </a:t>
            </a:r>
            <a:r>
              <a:rPr lang="en-AU" sz="800" dirty="0" smtClean="0">
                <a:latin typeface="Lucida Sans" pitchFamily="34" charset="0"/>
              </a:rPr>
              <a:t>Contract </a:t>
            </a:r>
            <a:r>
              <a:rPr lang="en-AU" sz="800" dirty="0">
                <a:latin typeface="Lucida Sans" pitchFamily="34" charset="0"/>
              </a:rPr>
              <a:t>Change Proposal</a:t>
            </a:r>
          </a:p>
        </p:txBody>
      </p:sp>
      <p:sp>
        <p:nvSpPr>
          <p:cNvPr id="14409" name="Text Box 65"/>
          <p:cNvSpPr txBox="1">
            <a:spLocks noChangeArrowheads="1"/>
          </p:cNvSpPr>
          <p:nvPr/>
        </p:nvSpPr>
        <p:spPr bwMode="auto">
          <a:xfrm>
            <a:off x="4712535" y="3234281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B: Extension Notice</a:t>
            </a:r>
          </a:p>
        </p:txBody>
      </p:sp>
      <p:sp>
        <p:nvSpPr>
          <p:cNvPr id="14411" name="Text Box 65"/>
          <p:cNvSpPr txBox="1">
            <a:spLocks noChangeArrowheads="1"/>
          </p:cNvSpPr>
          <p:nvPr/>
        </p:nvSpPr>
        <p:spPr bwMode="auto">
          <a:xfrm>
            <a:off x="4711941" y="3588969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C: Bank Guarantee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4413" name="Text Box 59"/>
          <p:cNvSpPr txBox="1">
            <a:spLocks noChangeArrowheads="1"/>
          </p:cNvSpPr>
          <p:nvPr/>
        </p:nvSpPr>
        <p:spPr bwMode="auto">
          <a:xfrm>
            <a:off x="6804000" y="540000"/>
            <a:ext cx="2376000" cy="432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>
              <a:spcBef>
                <a:spcPct val="50000"/>
              </a:spcBef>
            </a:pPr>
            <a:r>
              <a:rPr lang="en-AU" sz="1000" dirty="0">
                <a:latin typeface="Lucida Sans" pitchFamily="34" charset="0"/>
              </a:rPr>
              <a:t>Attachment A: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Draft Statement of Work (Part3)</a:t>
            </a:r>
          </a:p>
        </p:txBody>
      </p:sp>
      <p:sp>
        <p:nvSpPr>
          <p:cNvPr id="443" name="Flowchart: Document 442"/>
          <p:cNvSpPr/>
          <p:nvPr/>
        </p:nvSpPr>
        <p:spPr>
          <a:xfrm>
            <a:off x="7236000" y="3240000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Technical Data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List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(DID-SPTS-TDL)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4416" name="Text Box 65"/>
          <p:cNvSpPr txBox="1">
            <a:spLocks noChangeArrowheads="1"/>
          </p:cNvSpPr>
          <p:nvPr/>
        </p:nvSpPr>
        <p:spPr bwMode="auto">
          <a:xfrm>
            <a:off x="4705209" y="3930529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9263" indent="-449263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D: Deed of Guarantee and   Indemnity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4418" name="Text Box 73"/>
          <p:cNvSpPr txBox="1">
            <a:spLocks noChangeArrowheads="1"/>
          </p:cNvSpPr>
          <p:nvPr/>
        </p:nvSpPr>
        <p:spPr bwMode="auto">
          <a:xfrm>
            <a:off x="4501009" y="5005446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694800" indent="-6948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I: Schedule of Approved Subcontractors</a:t>
            </a:r>
          </a:p>
        </p:txBody>
      </p:sp>
      <p:cxnSp>
        <p:nvCxnSpPr>
          <p:cNvPr id="448" name="Straight Connector 447"/>
          <p:cNvCxnSpPr>
            <a:stCxn id="14357" idx="2"/>
            <a:endCxn id="14358" idx="0"/>
          </p:cNvCxnSpPr>
          <p:nvPr/>
        </p:nvCxnSpPr>
        <p:spPr>
          <a:xfrm>
            <a:off x="1151037" y="1727338"/>
            <a:ext cx="0" cy="72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21" name="Text Box 85"/>
          <p:cNvSpPr txBox="1">
            <a:spLocks noChangeArrowheads="1"/>
          </p:cNvSpPr>
          <p:nvPr/>
        </p:nvSpPr>
        <p:spPr bwMode="auto">
          <a:xfrm>
            <a:off x="2592000" y="1440000"/>
            <a:ext cx="1548000" cy="287337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A: Overview</a:t>
            </a:r>
          </a:p>
        </p:txBody>
      </p:sp>
      <p:sp>
        <p:nvSpPr>
          <p:cNvPr id="14422" name="Text Box 71"/>
          <p:cNvSpPr txBox="1">
            <a:spLocks noChangeArrowheads="1"/>
          </p:cNvSpPr>
          <p:nvPr/>
        </p:nvSpPr>
        <p:spPr bwMode="auto">
          <a:xfrm>
            <a:off x="2376000" y="1080000"/>
            <a:ext cx="1764000" cy="288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38000" indent="-7380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A: Tender Data Requirements List</a:t>
            </a:r>
          </a:p>
        </p:txBody>
      </p:sp>
      <p:sp>
        <p:nvSpPr>
          <p:cNvPr id="94" name="Rectangle 93"/>
          <p:cNvSpPr/>
          <p:nvPr/>
        </p:nvSpPr>
        <p:spPr>
          <a:xfrm>
            <a:off x="215999" y="4140000"/>
            <a:ext cx="2988865" cy="19440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dash"/>
          </a:ln>
          <a:effectLst/>
        </p:spPr>
        <p:txBody>
          <a:bodyPr lIns="72000" r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 pitchFamily="34" charset="0"/>
                <a:ea typeface="+mn-ea"/>
                <a:cs typeface="+mn-cs"/>
              </a:rPr>
              <a:t>Notes: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 pitchFamily="34" charset="0"/>
              <a:ea typeface="+mn-ea"/>
              <a:cs typeface="+mn-cs"/>
            </a:endParaRPr>
          </a:p>
        </p:txBody>
      </p:sp>
      <p:sp>
        <p:nvSpPr>
          <p:cNvPr id="97" name="TextBox 759"/>
          <p:cNvSpPr txBox="1">
            <a:spLocks noChangeArrowheads="1"/>
          </p:cNvSpPr>
          <p:nvPr/>
        </p:nvSpPr>
        <p:spPr bwMode="auto">
          <a:xfrm>
            <a:off x="270000" y="4374530"/>
            <a:ext cx="2880000" cy="173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marL="85725" indent="-85725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buFont typeface="Arial" panose="020B0604020202020204" pitchFamily="34" charset="0"/>
              <a:buChar char="•"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The diagram does not show deliverable data items without a DID (</a:t>
            </a:r>
            <a:r>
              <a:rPr lang="en-AU" altLang="en-US" sz="800" dirty="0" err="1" smtClean="0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, Risk Register) or pre-existing documents (</a:t>
            </a:r>
            <a:r>
              <a:rPr lang="en-AU" altLang="en-US" sz="800" dirty="0" err="1" smtClean="0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, a referenced System Security Plan).</a:t>
            </a:r>
            <a:b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	 =  DID from ASDEFCON </a:t>
            </a:r>
            <a:b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</a:b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     (Support Short)</a:t>
            </a:r>
          </a:p>
          <a:p>
            <a:pPr defTabSz="914400"/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	 =  DID from another template</a:t>
            </a:r>
          </a:p>
          <a:p>
            <a:pPr defTabSz="914400">
              <a:lnSpc>
                <a:spcPct val="150000"/>
              </a:lnSpc>
            </a:pP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This file: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ASDEFCON_SPTS_Map_V3.1.pptx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/>
            </a:r>
            <a:b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</a:b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dated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August 2024</a:t>
            </a:r>
          </a:p>
          <a:p>
            <a:pPr defTabSz="914400"/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© Department of </a:t>
            </a: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Defence </a:t>
            </a: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2024</a:t>
            </a: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98" name="Flowchart: Document 97"/>
          <p:cNvSpPr/>
          <p:nvPr/>
        </p:nvSpPr>
        <p:spPr>
          <a:xfrm>
            <a:off x="306000" y="4896000"/>
            <a:ext cx="863600" cy="18573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700" dirty="0" smtClean="0">
                <a:solidFill>
                  <a:srgbClr val="000000"/>
                </a:solidFill>
                <a:latin typeface="Lucida Sans" pitchFamily="34" charset="0"/>
              </a:rPr>
              <a:t>DID-SPTS-XXX</a:t>
            </a:r>
            <a:endParaRPr lang="en-AU" sz="7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99" name="Flowchart: Document 98"/>
          <p:cNvSpPr/>
          <p:nvPr/>
        </p:nvSpPr>
        <p:spPr>
          <a:xfrm>
            <a:off x="306000" y="5256000"/>
            <a:ext cx="863600" cy="187325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DID-XXX-XXX-XXX</a:t>
            </a:r>
          </a:p>
        </p:txBody>
      </p:sp>
      <p:sp>
        <p:nvSpPr>
          <p:cNvPr id="100" name="Text Box 73"/>
          <p:cNvSpPr txBox="1">
            <a:spLocks noChangeArrowheads="1"/>
          </p:cNvSpPr>
          <p:nvPr/>
        </p:nvSpPr>
        <p:spPr bwMode="auto">
          <a:xfrm>
            <a:off x="4505831" y="5359780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02000" indent="-7020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</a:t>
            </a:r>
            <a:r>
              <a:rPr lang="en-AU" sz="800" dirty="0" smtClean="0">
                <a:latin typeface="Lucida Sans" pitchFamily="34" charset="0"/>
              </a:rPr>
              <a:t>J: Products Restrictions Schedule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4395" name="Text Box 57"/>
          <p:cNvSpPr txBox="1">
            <a:spLocks noChangeArrowheads="1"/>
          </p:cNvSpPr>
          <p:nvPr/>
        </p:nvSpPr>
        <p:spPr bwMode="auto">
          <a:xfrm>
            <a:off x="4284000" y="540000"/>
            <a:ext cx="2376000" cy="4320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 pitchFamily="34" charset="0"/>
              </a:rPr>
              <a:t>Draft Conditions of Contract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(Part 2)</a:t>
            </a:r>
          </a:p>
        </p:txBody>
      </p:sp>
      <p:sp>
        <p:nvSpPr>
          <p:cNvPr id="102" name="Text Box 90"/>
          <p:cNvSpPr txBox="1">
            <a:spLocks noChangeArrowheads="1"/>
          </p:cNvSpPr>
          <p:nvPr/>
        </p:nvSpPr>
        <p:spPr bwMode="auto">
          <a:xfrm>
            <a:off x="2592000" y="360000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71600" indent="-47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G: Australian Industry Capability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03" name="Text Box 73"/>
          <p:cNvSpPr txBox="1">
            <a:spLocks noChangeArrowheads="1"/>
          </p:cNvSpPr>
          <p:nvPr/>
        </p:nvSpPr>
        <p:spPr bwMode="auto">
          <a:xfrm>
            <a:off x="4505831" y="5706705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27200" indent="-7272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</a:t>
            </a:r>
            <a:r>
              <a:rPr lang="en-AU" sz="800" dirty="0" smtClean="0">
                <a:latin typeface="Lucida Sans" pitchFamily="34" charset="0"/>
              </a:rPr>
              <a:t>K: Australian Industry Capability</a:t>
            </a:r>
            <a:endParaRPr lang="en-AU" sz="800" dirty="0">
              <a:latin typeface="Lucida Sans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6911109" y="972000"/>
            <a:ext cx="891" cy="4913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4401" idx="1"/>
          </p:cNvCxnSpPr>
          <p:nvPr/>
        </p:nvCxnSpPr>
        <p:spPr>
          <a:xfrm flipH="1" flipV="1">
            <a:off x="6912000" y="5885788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6912695" y="194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 flipV="1">
            <a:off x="6911109" y="1584465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 flipV="1">
            <a:off x="6912000" y="122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603940" y="2808000"/>
            <a:ext cx="0" cy="12485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 flipV="1">
            <a:off x="4608024" y="3010882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 flipV="1">
            <a:off x="4603940" y="3357957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 flipV="1">
            <a:off x="4603348" y="3739047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 flipV="1">
            <a:off x="4603940" y="4056505"/>
            <a:ext cx="95868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392000" y="972000"/>
            <a:ext cx="415" cy="48787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 flipV="1">
            <a:off x="4392415" y="122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 flipV="1">
            <a:off x="4393170" y="157077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 flipV="1">
            <a:off x="4387219" y="1939978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 flipV="1">
            <a:off x="4387282" y="2305754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 flipV="1">
            <a:off x="4386022" y="2655492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 flipV="1">
            <a:off x="4386045" y="4428581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 flipV="1">
            <a:off x="4392415" y="4781025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 flipV="1">
            <a:off x="4392415" y="5133469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4392415" y="5485913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 flipV="1">
            <a:off x="4395205" y="5852414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68761" y="972000"/>
            <a:ext cx="0" cy="2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484785" y="1367338"/>
            <a:ext cx="0" cy="2376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H="1" flipV="1">
            <a:off x="2267214" y="122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 flipV="1">
            <a:off x="2484785" y="158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 flipV="1">
            <a:off x="2484785" y="194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H="1" flipV="1">
            <a:off x="2484785" y="230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H="1" flipV="1">
            <a:off x="2484785" y="266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 flipV="1">
            <a:off x="2484785" y="302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 flipV="1">
            <a:off x="2484785" y="338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flipH="1" flipV="1">
            <a:off x="2484785" y="374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0000" y="972000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H="1" flipV="1">
            <a:off x="180000" y="122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 flipV="1">
            <a:off x="180000" y="158400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044724" y="432000"/>
            <a:ext cx="69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4340" idx="2"/>
          </p:cNvCxnSpPr>
          <p:nvPr/>
        </p:nvCxnSpPr>
        <p:spPr>
          <a:xfrm>
            <a:off x="4825262" y="324000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5472000" y="432000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7992000" y="432000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3150000" y="432000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1044625" y="432000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lowchart: Document 104"/>
          <p:cNvSpPr/>
          <p:nvPr/>
        </p:nvSpPr>
        <p:spPr>
          <a:xfrm>
            <a:off x="7232061" y="3942482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Configuration Status Accounting Report (DID-CM-DATA-CSAR)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06" name="Flowchart: Document 105"/>
          <p:cNvSpPr/>
          <p:nvPr/>
        </p:nvSpPr>
        <p:spPr>
          <a:xfrm>
            <a:off x="7232061" y="4285406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Engineering Change Proposal</a:t>
            </a:r>
            <a:b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(DID-CM-MGT-ECP)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73300" y="1998266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" name="Elbow Connector 3"/>
          <p:cNvCxnSpPr>
            <a:stCxn id="2" idx="2"/>
            <a:endCxn id="411" idx="1"/>
          </p:cNvCxnSpPr>
          <p:nvPr/>
        </p:nvCxnSpPr>
        <p:spPr>
          <a:xfrm rot="16200000" flipH="1">
            <a:off x="7036073" y="2104072"/>
            <a:ext cx="260015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2" idx="2"/>
            <a:endCxn id="409" idx="1"/>
          </p:cNvCxnSpPr>
          <p:nvPr/>
        </p:nvCxnSpPr>
        <p:spPr>
          <a:xfrm rot="16200000" flipH="1">
            <a:off x="6856073" y="2284072"/>
            <a:ext cx="620015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2" idx="2"/>
            <a:endCxn id="410" idx="1"/>
          </p:cNvCxnSpPr>
          <p:nvPr/>
        </p:nvCxnSpPr>
        <p:spPr>
          <a:xfrm rot="16200000" flipH="1">
            <a:off x="6676073" y="2464072"/>
            <a:ext cx="980015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2" idx="2"/>
            <a:endCxn id="443" idx="1"/>
          </p:cNvCxnSpPr>
          <p:nvPr/>
        </p:nvCxnSpPr>
        <p:spPr>
          <a:xfrm rot="16200000" flipH="1">
            <a:off x="6496073" y="2644072"/>
            <a:ext cx="1340015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124"/>
          <p:cNvCxnSpPr>
            <a:stCxn id="2" idx="2"/>
            <a:endCxn id="408" idx="1"/>
          </p:cNvCxnSpPr>
          <p:nvPr/>
        </p:nvCxnSpPr>
        <p:spPr>
          <a:xfrm rot="16200000" flipH="1">
            <a:off x="6317907" y="2822237"/>
            <a:ext cx="1692406" cy="135901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>
            <a:stCxn id="2" idx="2"/>
            <a:endCxn id="105" idx="1"/>
          </p:cNvCxnSpPr>
          <p:nvPr/>
        </p:nvCxnSpPr>
        <p:spPr>
          <a:xfrm rot="16200000" flipH="1">
            <a:off x="6142862" y="2997282"/>
            <a:ext cx="2042497" cy="135901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>
            <a:stCxn id="2" idx="2"/>
            <a:endCxn id="106" idx="1"/>
          </p:cNvCxnSpPr>
          <p:nvPr/>
        </p:nvCxnSpPr>
        <p:spPr>
          <a:xfrm rot="16200000" flipH="1">
            <a:off x="5971400" y="3168744"/>
            <a:ext cx="2385421" cy="135901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2" idx="2"/>
            <a:endCxn id="407" idx="1"/>
          </p:cNvCxnSpPr>
          <p:nvPr/>
        </p:nvCxnSpPr>
        <p:spPr>
          <a:xfrm rot="16200000" flipH="1">
            <a:off x="5793350" y="3346795"/>
            <a:ext cx="2745461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>
            <a:stCxn id="2" idx="2"/>
            <a:endCxn id="406" idx="1"/>
          </p:cNvCxnSpPr>
          <p:nvPr/>
        </p:nvCxnSpPr>
        <p:spPr>
          <a:xfrm rot="16200000" flipH="1">
            <a:off x="5613350" y="3526795"/>
            <a:ext cx="3105461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lbow Connector 145"/>
          <p:cNvCxnSpPr>
            <a:stCxn id="2" idx="2"/>
            <a:endCxn id="425" idx="1"/>
          </p:cNvCxnSpPr>
          <p:nvPr/>
        </p:nvCxnSpPr>
        <p:spPr>
          <a:xfrm rot="16200000" flipH="1">
            <a:off x="5433350" y="3706795"/>
            <a:ext cx="3465461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14" name="Text Box 63"/>
          <p:cNvSpPr txBox="1">
            <a:spLocks noChangeArrowheads="1"/>
          </p:cNvSpPr>
          <p:nvPr/>
        </p:nvSpPr>
        <p:spPr bwMode="auto">
          <a:xfrm>
            <a:off x="7020000" y="1800000"/>
            <a:ext cx="2160000" cy="2873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C: List of Data Items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350</Words>
  <Application>Microsoft Office PowerPoint</Application>
  <PresentationFormat>Custom</PresentationFormat>
  <Paragraphs>56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</vt:lpstr>
      <vt:lpstr>Office Theme</vt:lpstr>
      <vt:lpstr>PowerPoint Presentation</vt:lpstr>
    </vt:vector>
  </TitlesOfParts>
  <Manager>CASG</Manager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ASDEFCON (Support Short) V2.0 Template Map</dc:title>
  <dc:creator>CPPD</dc:creator>
  <cp:lastModifiedBy>Laursen, Christian MR</cp:lastModifiedBy>
  <cp:revision>83</cp:revision>
  <dcterms:created xsi:type="dcterms:W3CDTF">2012-05-07T11:05:56Z</dcterms:created>
  <dcterms:modified xsi:type="dcterms:W3CDTF">2024-08-21T23:28:14Z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BM35211200</vt:lpwstr>
  </property>
  <property fmtid="{D5CDD505-2E9C-101B-9397-08002B2CF9AE}" pid="4" name="Objective-Title">
    <vt:lpwstr>003_ASDEFCON_SPTS_Map_V3.0</vt:lpwstr>
  </property>
  <property fmtid="{D5CDD505-2E9C-101B-9397-08002B2CF9AE}" pid="5" name="Objective-Comment">
    <vt:lpwstr/>
  </property>
  <property fmtid="{D5CDD505-2E9C-101B-9397-08002B2CF9AE}" pid="6" name="Objective-CreationStamp">
    <vt:filetime>2021-11-16T01:57:45Z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2023-04-03T00:08:31Z</vt:filetime>
  </property>
  <property fmtid="{D5CDD505-2E9C-101B-9397-08002B2CF9AE}" pid="11" name="Objective-Owner">
    <vt:lpwstr>Laursen, Christian Mr</vt:lpwstr>
  </property>
  <property fmtid="{D5CDD505-2E9C-101B-9397-08002B2CF9AE}" pid="12" name="Objective-Path">
    <vt:lpwstr>Objective Global Folder - PROD:Defence Business Units:Capability Acquisition and Sustainment Group:Group Business Management:Commercial Division:MPB : Materiel Procurement Branch:Commercial Policy Practice (CPP):03 ASDEFCON &amp; Contracting Initiatives (ACI)</vt:lpwstr>
  </property>
  <property fmtid="{D5CDD505-2E9C-101B-9397-08002B2CF9AE}" pid="13" name="Objective-Parent">
    <vt:lpwstr>00 Preliminary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2.1</vt:lpwstr>
  </property>
  <property fmtid="{D5CDD505-2E9C-101B-9397-08002B2CF9AE}" pid="16" name="Objective-VersionNumber">
    <vt:i4>5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Official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</Properties>
</file>