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920038" cy="47513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99"/>
    <a:srgbClr val="66FF99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166" d="100"/>
          <a:sy n="166" d="100"/>
        </p:scale>
        <p:origin x="4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005" y="777600"/>
            <a:ext cx="5940029" cy="1654187"/>
          </a:xfrm>
        </p:spPr>
        <p:txBody>
          <a:bodyPr anchor="b"/>
          <a:lstStyle>
            <a:lvl1pPr algn="ctr">
              <a:defRPr sz="38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2495579"/>
            <a:ext cx="5940029" cy="1147152"/>
          </a:xfrm>
        </p:spPr>
        <p:txBody>
          <a:bodyPr/>
          <a:lstStyle>
            <a:lvl1pPr marL="0" indent="0" algn="ctr">
              <a:buNone/>
              <a:defRPr sz="1559"/>
            </a:lvl1pPr>
            <a:lvl2pPr marL="296997" indent="0" algn="ctr">
              <a:buNone/>
              <a:defRPr sz="1299"/>
            </a:lvl2pPr>
            <a:lvl3pPr marL="593994" indent="0" algn="ctr">
              <a:buNone/>
              <a:defRPr sz="1169"/>
            </a:lvl3pPr>
            <a:lvl4pPr marL="890991" indent="0" algn="ctr">
              <a:buNone/>
              <a:defRPr sz="1039"/>
            </a:lvl4pPr>
            <a:lvl5pPr marL="1187988" indent="0" algn="ctr">
              <a:buNone/>
              <a:defRPr sz="1039"/>
            </a:lvl5pPr>
            <a:lvl6pPr marL="1484986" indent="0" algn="ctr">
              <a:buNone/>
              <a:defRPr sz="1039"/>
            </a:lvl6pPr>
            <a:lvl7pPr marL="1781983" indent="0" algn="ctr">
              <a:buNone/>
              <a:defRPr sz="1039"/>
            </a:lvl7pPr>
            <a:lvl8pPr marL="2078980" indent="0" algn="ctr">
              <a:buNone/>
              <a:defRPr sz="1039"/>
            </a:lvl8pPr>
            <a:lvl9pPr marL="2375977" indent="0" algn="ctr">
              <a:buNone/>
              <a:defRPr sz="1039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82996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94284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7" y="252967"/>
            <a:ext cx="1707758" cy="402658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252967"/>
            <a:ext cx="5024274" cy="4026582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1223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081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7" y="1184548"/>
            <a:ext cx="6831033" cy="1976445"/>
          </a:xfrm>
        </p:spPr>
        <p:txBody>
          <a:bodyPr anchor="b"/>
          <a:lstStyle>
            <a:lvl1pPr>
              <a:defRPr sz="389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7" y="3179691"/>
            <a:ext cx="6831033" cy="1039366"/>
          </a:xfrm>
        </p:spPr>
        <p:txBody>
          <a:bodyPr/>
          <a:lstStyle>
            <a:lvl1pPr marL="0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1pPr>
            <a:lvl2pPr marL="296997" indent="0">
              <a:buNone/>
              <a:defRPr sz="1299">
                <a:solidFill>
                  <a:schemeClr val="tx1">
                    <a:tint val="75000"/>
                  </a:schemeClr>
                </a:solidFill>
              </a:defRPr>
            </a:lvl2pPr>
            <a:lvl3pPr marL="593994" indent="0">
              <a:buNone/>
              <a:defRPr sz="1169">
                <a:solidFill>
                  <a:schemeClr val="tx1">
                    <a:tint val="75000"/>
                  </a:schemeClr>
                </a:solidFill>
              </a:defRPr>
            </a:lvl3pPr>
            <a:lvl4pPr marL="890991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4pPr>
            <a:lvl5pPr marL="1187988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5pPr>
            <a:lvl6pPr marL="1484986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6pPr>
            <a:lvl7pPr marL="1781983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7pPr>
            <a:lvl8pPr marL="2078980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8pPr>
            <a:lvl9pPr marL="2375977" indent="0">
              <a:buNone/>
              <a:defRPr sz="103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9768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264837"/>
            <a:ext cx="3366016" cy="3014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264837"/>
            <a:ext cx="3366016" cy="3014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5037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252968"/>
            <a:ext cx="6831033" cy="91838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164750"/>
            <a:ext cx="3350547" cy="570826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1735576"/>
            <a:ext cx="3350547" cy="2552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19" y="1164750"/>
            <a:ext cx="3367048" cy="570826"/>
          </a:xfrm>
        </p:spPr>
        <p:txBody>
          <a:bodyPr anchor="b"/>
          <a:lstStyle>
            <a:lvl1pPr marL="0" indent="0">
              <a:buNone/>
              <a:defRPr sz="1559" b="1"/>
            </a:lvl1pPr>
            <a:lvl2pPr marL="296997" indent="0">
              <a:buNone/>
              <a:defRPr sz="1299" b="1"/>
            </a:lvl2pPr>
            <a:lvl3pPr marL="593994" indent="0">
              <a:buNone/>
              <a:defRPr sz="1169" b="1"/>
            </a:lvl3pPr>
            <a:lvl4pPr marL="890991" indent="0">
              <a:buNone/>
              <a:defRPr sz="1039" b="1"/>
            </a:lvl4pPr>
            <a:lvl5pPr marL="1187988" indent="0">
              <a:buNone/>
              <a:defRPr sz="1039" b="1"/>
            </a:lvl5pPr>
            <a:lvl6pPr marL="1484986" indent="0">
              <a:buNone/>
              <a:defRPr sz="1039" b="1"/>
            </a:lvl6pPr>
            <a:lvl7pPr marL="1781983" indent="0">
              <a:buNone/>
              <a:defRPr sz="1039" b="1"/>
            </a:lvl7pPr>
            <a:lvl8pPr marL="2078980" indent="0">
              <a:buNone/>
              <a:defRPr sz="1039" b="1"/>
            </a:lvl8pPr>
            <a:lvl9pPr marL="2375977" indent="0">
              <a:buNone/>
              <a:defRPr sz="1039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19" y="1735576"/>
            <a:ext cx="3367048" cy="2552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874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241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37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6759"/>
            <a:ext cx="2554418" cy="1108657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684112"/>
            <a:ext cx="4009519" cy="3376565"/>
          </a:xfrm>
        </p:spPr>
        <p:txBody>
          <a:bodyPr/>
          <a:lstStyle>
            <a:lvl1pPr>
              <a:defRPr sz="2079"/>
            </a:lvl1pPr>
            <a:lvl2pPr>
              <a:defRPr sz="1819"/>
            </a:lvl2pPr>
            <a:lvl3pPr>
              <a:defRPr sz="1559"/>
            </a:lvl3pPr>
            <a:lvl4pPr>
              <a:defRPr sz="1299"/>
            </a:lvl4pPr>
            <a:lvl5pPr>
              <a:defRPr sz="1299"/>
            </a:lvl5pPr>
            <a:lvl6pPr>
              <a:defRPr sz="1299"/>
            </a:lvl6pPr>
            <a:lvl7pPr>
              <a:defRPr sz="1299"/>
            </a:lvl7pPr>
            <a:lvl8pPr>
              <a:defRPr sz="1299"/>
            </a:lvl8pPr>
            <a:lvl9pPr>
              <a:defRPr sz="1299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25417"/>
            <a:ext cx="2554418" cy="2640760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53688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5" y="316759"/>
            <a:ext cx="2554418" cy="1108657"/>
          </a:xfrm>
        </p:spPr>
        <p:txBody>
          <a:bodyPr anchor="b"/>
          <a:lstStyle>
            <a:lvl1pPr>
              <a:defRPr sz="2079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684112"/>
            <a:ext cx="4009519" cy="3376565"/>
          </a:xfrm>
        </p:spPr>
        <p:txBody>
          <a:bodyPr anchor="t"/>
          <a:lstStyle>
            <a:lvl1pPr marL="0" indent="0">
              <a:buNone/>
              <a:defRPr sz="2079"/>
            </a:lvl1pPr>
            <a:lvl2pPr marL="296997" indent="0">
              <a:buNone/>
              <a:defRPr sz="1819"/>
            </a:lvl2pPr>
            <a:lvl3pPr marL="593994" indent="0">
              <a:buNone/>
              <a:defRPr sz="1559"/>
            </a:lvl3pPr>
            <a:lvl4pPr marL="890991" indent="0">
              <a:buNone/>
              <a:defRPr sz="1299"/>
            </a:lvl4pPr>
            <a:lvl5pPr marL="1187988" indent="0">
              <a:buNone/>
              <a:defRPr sz="1299"/>
            </a:lvl5pPr>
            <a:lvl6pPr marL="1484986" indent="0">
              <a:buNone/>
              <a:defRPr sz="1299"/>
            </a:lvl6pPr>
            <a:lvl7pPr marL="1781983" indent="0">
              <a:buNone/>
              <a:defRPr sz="1299"/>
            </a:lvl7pPr>
            <a:lvl8pPr marL="2078980" indent="0">
              <a:buNone/>
              <a:defRPr sz="1299"/>
            </a:lvl8pPr>
            <a:lvl9pPr marL="2375977" indent="0">
              <a:buNone/>
              <a:defRPr sz="1299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5" y="1425417"/>
            <a:ext cx="2554418" cy="2640760"/>
          </a:xfrm>
        </p:spPr>
        <p:txBody>
          <a:bodyPr/>
          <a:lstStyle>
            <a:lvl1pPr marL="0" indent="0">
              <a:buNone/>
              <a:defRPr sz="1039"/>
            </a:lvl1pPr>
            <a:lvl2pPr marL="296997" indent="0">
              <a:buNone/>
              <a:defRPr sz="909"/>
            </a:lvl2pPr>
            <a:lvl3pPr marL="593994" indent="0">
              <a:buNone/>
              <a:defRPr sz="780"/>
            </a:lvl3pPr>
            <a:lvl4pPr marL="890991" indent="0">
              <a:buNone/>
              <a:defRPr sz="650"/>
            </a:lvl4pPr>
            <a:lvl5pPr marL="1187988" indent="0">
              <a:buNone/>
              <a:defRPr sz="650"/>
            </a:lvl5pPr>
            <a:lvl6pPr marL="1484986" indent="0">
              <a:buNone/>
              <a:defRPr sz="650"/>
            </a:lvl6pPr>
            <a:lvl7pPr marL="1781983" indent="0">
              <a:buNone/>
              <a:defRPr sz="650"/>
            </a:lvl7pPr>
            <a:lvl8pPr marL="2078980" indent="0">
              <a:buNone/>
              <a:defRPr sz="650"/>
            </a:lvl8pPr>
            <a:lvl9pPr marL="2375977" indent="0">
              <a:buNone/>
              <a:defRPr sz="6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86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252968"/>
            <a:ext cx="6831033" cy="918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264837"/>
            <a:ext cx="6831033" cy="3014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4403833"/>
            <a:ext cx="1782009" cy="2529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F9B7-3856-494F-B3DD-AA532EA0D462}" type="datetimeFigureOut">
              <a:rPr lang="en-AU" smtClean="0"/>
              <a:t>01/08/2024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4403833"/>
            <a:ext cx="2673013" cy="2529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4403833"/>
            <a:ext cx="1782009" cy="2529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F4B0-FC0F-4AF0-BD15-2510A8995F9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1825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3994" rtl="0" eaLnBrk="1" latinLnBrk="0" hangingPunct="1">
        <a:lnSpc>
          <a:spcPct val="90000"/>
        </a:lnSpc>
        <a:spcBef>
          <a:spcPct val="0"/>
        </a:spcBef>
        <a:buNone/>
        <a:defRPr sz="285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8499" indent="-148499" algn="l" defTabSz="593994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1819" kern="1200">
          <a:solidFill>
            <a:schemeClr val="tx1"/>
          </a:solidFill>
          <a:latin typeface="+mn-lt"/>
          <a:ea typeface="+mn-ea"/>
          <a:cs typeface="+mn-cs"/>
        </a:defRPr>
      </a:lvl1pPr>
      <a:lvl2pPr marL="44549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42493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299" kern="1200">
          <a:solidFill>
            <a:schemeClr val="tx1"/>
          </a:solidFill>
          <a:latin typeface="+mn-lt"/>
          <a:ea typeface="+mn-ea"/>
          <a:cs typeface="+mn-cs"/>
        </a:defRPr>
      </a:lvl3pPr>
      <a:lvl4pPr marL="1039490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336487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633484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930481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227478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524476" indent="-148499" algn="l" defTabSz="593994" rtl="0" eaLnBrk="1" latinLnBrk="0" hangingPunct="1">
        <a:lnSpc>
          <a:spcPct val="90000"/>
        </a:lnSpc>
        <a:spcBef>
          <a:spcPts val="325"/>
        </a:spcBef>
        <a:buFont typeface="Arial" panose="020B0604020202020204" pitchFamily="34" charset="0"/>
        <a:buChar char="•"/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9699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2pPr>
      <a:lvl3pPr marL="593994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3pPr>
      <a:lvl4pPr marL="890991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4pPr>
      <a:lvl5pPr marL="1187988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5pPr>
      <a:lvl6pPr marL="1484986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6pPr>
      <a:lvl7pPr marL="1781983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7pPr>
      <a:lvl8pPr marL="2078980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8pPr>
      <a:lvl9pPr marL="2375977" algn="l" defTabSz="593994" rtl="0" eaLnBrk="1" latinLnBrk="0" hangingPunct="1">
        <a:defRPr sz="11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2318869" y="109233"/>
            <a:ext cx="3266384" cy="329184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en-A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ASDEFCON (Services</a:t>
            </a:r>
            <a:r>
              <a:rPr lang="en-AU" sz="1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AU" sz="1200" b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V4.1 </a:t>
            </a:r>
            <a:r>
              <a:rPr lang="en-A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</a:t>
            </a:r>
            <a:endParaRPr lang="en-A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Elbow Connector 53"/>
          <p:cNvCxnSpPr>
            <a:stCxn id="50" idx="2"/>
            <a:endCxn id="91" idx="0"/>
          </p:cNvCxnSpPr>
          <p:nvPr/>
        </p:nvCxnSpPr>
        <p:spPr>
          <a:xfrm rot="5400000">
            <a:off x="2451810" y="-737104"/>
            <a:ext cx="324731" cy="267577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50" idx="2"/>
            <a:endCxn id="93" idx="0"/>
          </p:cNvCxnSpPr>
          <p:nvPr/>
        </p:nvCxnSpPr>
        <p:spPr>
          <a:xfrm rot="16200000" flipH="1">
            <a:off x="5057028" y="-666550"/>
            <a:ext cx="324729" cy="253466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397687" y="1346543"/>
            <a:ext cx="2016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 Page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97687" y="1733458"/>
            <a:ext cx="2016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General Information for Users Page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397687" y="2113153"/>
            <a:ext cx="2016000" cy="28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 Letter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80078" y="1075027"/>
            <a:ext cx="98854" cy="111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65" name="Elbow Connector 64"/>
          <p:cNvCxnSpPr>
            <a:stCxn id="58" idx="1"/>
            <a:endCxn id="64" idx="2"/>
          </p:cNvCxnSpPr>
          <p:nvPr/>
        </p:nvCxnSpPr>
        <p:spPr>
          <a:xfrm rot="10800000">
            <a:off x="229505" y="1186237"/>
            <a:ext cx="168182" cy="30430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0" idx="1"/>
            <a:endCxn id="64" idx="2"/>
          </p:cNvCxnSpPr>
          <p:nvPr/>
        </p:nvCxnSpPr>
        <p:spPr>
          <a:xfrm rot="10800000">
            <a:off x="229505" y="1186238"/>
            <a:ext cx="168182" cy="69122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62" idx="1"/>
            <a:endCxn id="64" idx="2"/>
          </p:cNvCxnSpPr>
          <p:nvPr/>
        </p:nvCxnSpPr>
        <p:spPr>
          <a:xfrm rot="10800000">
            <a:off x="229505" y="1186237"/>
            <a:ext cx="168182" cy="107091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867378" y="1346546"/>
            <a:ext cx="2196000" cy="432000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8163" indent="-538163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A:  Tenderer’s Deed of Undertaking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521625" y="1346542"/>
            <a:ext cx="2169312" cy="288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A: Statement of Work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521625" y="1733270"/>
            <a:ext cx="2169312" cy="288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B: Payment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5521625" y="2119998"/>
            <a:ext cx="2169312" cy="432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C: Contract Material Rights</a:t>
            </a:r>
            <a:b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Schedule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5521625" y="2650726"/>
            <a:ext cx="2169312" cy="432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D: Confidential Information</a:t>
            </a:r>
            <a:b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and Reporting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31464" y="3181451"/>
            <a:ext cx="2169312" cy="432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E: Security Classification </a:t>
            </a:r>
            <a:b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and Categorisation </a:t>
            </a:r>
            <a:b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Guide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867378" y="1878284"/>
            <a:ext cx="2196000" cy="288000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B: Statement of Non-compliance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867378" y="2286435"/>
            <a:ext cx="2196000" cy="432000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C:  Information to be provided by Tenderers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2867378" y="2832989"/>
            <a:ext cx="2196000" cy="432000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Annex D:  Employer Sponsored Superannuation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2667913" y="1079143"/>
            <a:ext cx="98854" cy="111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80" name="Elbow Connector 79"/>
          <p:cNvCxnSpPr>
            <a:stCxn id="68" idx="1"/>
            <a:endCxn id="79" idx="2"/>
          </p:cNvCxnSpPr>
          <p:nvPr/>
        </p:nvCxnSpPr>
        <p:spPr>
          <a:xfrm rot="10800000">
            <a:off x="2717340" y="1190354"/>
            <a:ext cx="150038" cy="37219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75" idx="1"/>
            <a:endCxn id="79" idx="2"/>
          </p:cNvCxnSpPr>
          <p:nvPr/>
        </p:nvCxnSpPr>
        <p:spPr>
          <a:xfrm rot="10800000">
            <a:off x="2717340" y="1190354"/>
            <a:ext cx="150038" cy="83193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76" idx="1"/>
            <a:endCxn id="79" idx="2"/>
          </p:cNvCxnSpPr>
          <p:nvPr/>
        </p:nvCxnSpPr>
        <p:spPr>
          <a:xfrm rot="10800000">
            <a:off x="2717340" y="1190353"/>
            <a:ext cx="150038" cy="131208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stCxn id="77" idx="1"/>
            <a:endCxn id="79" idx="2"/>
          </p:cNvCxnSpPr>
          <p:nvPr/>
        </p:nvCxnSpPr>
        <p:spPr>
          <a:xfrm rot="10800000">
            <a:off x="2717340" y="1190353"/>
            <a:ext cx="150038" cy="185863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>
            <a:stCxn id="69" idx="1"/>
            <a:endCxn id="48" idx="2"/>
          </p:cNvCxnSpPr>
          <p:nvPr/>
        </p:nvCxnSpPr>
        <p:spPr>
          <a:xfrm rot="10800000">
            <a:off x="5355687" y="1186238"/>
            <a:ext cx="165939" cy="30430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stCxn id="70" idx="1"/>
            <a:endCxn id="48" idx="2"/>
          </p:cNvCxnSpPr>
          <p:nvPr/>
        </p:nvCxnSpPr>
        <p:spPr>
          <a:xfrm rot="10800000">
            <a:off x="5355687" y="1186238"/>
            <a:ext cx="165939" cy="69103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Elbow Connector 86"/>
          <p:cNvCxnSpPr>
            <a:stCxn id="71" idx="1"/>
            <a:endCxn id="48" idx="2"/>
          </p:cNvCxnSpPr>
          <p:nvPr/>
        </p:nvCxnSpPr>
        <p:spPr>
          <a:xfrm rot="10800000">
            <a:off x="5355687" y="1186238"/>
            <a:ext cx="165939" cy="114976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Elbow Connector 87"/>
          <p:cNvCxnSpPr>
            <a:stCxn id="72" idx="1"/>
            <a:endCxn id="48" idx="2"/>
          </p:cNvCxnSpPr>
          <p:nvPr/>
        </p:nvCxnSpPr>
        <p:spPr>
          <a:xfrm rot="10800000">
            <a:off x="5355687" y="1186238"/>
            <a:ext cx="165939" cy="1680489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48" idx="2"/>
          </p:cNvCxnSpPr>
          <p:nvPr/>
        </p:nvCxnSpPr>
        <p:spPr>
          <a:xfrm rot="10800000">
            <a:off x="5355687" y="1186237"/>
            <a:ext cx="165939" cy="2211216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74" idx="1"/>
            <a:endCxn id="48" idx="2"/>
          </p:cNvCxnSpPr>
          <p:nvPr/>
        </p:nvCxnSpPr>
        <p:spPr>
          <a:xfrm rot="10800000">
            <a:off x="5355686" y="1186237"/>
            <a:ext cx="175778" cy="221121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138890" y="763148"/>
            <a:ext cx="2274797" cy="432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Preliminary </a:t>
            </a:r>
            <a:r>
              <a:rPr lang="en-AU" sz="11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Pages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2614360" y="763147"/>
            <a:ext cx="2447790" cy="432000"/>
          </a:xfrm>
          <a:prstGeom prst="rect">
            <a:avLst/>
          </a:prstGeom>
          <a:solidFill>
            <a:srgbClr val="66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of Tender</a:t>
            </a:r>
            <a:br>
              <a:rPr lang="en-A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(Part 1)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5537448" y="3719575"/>
            <a:ext cx="2169312" cy="288000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0" indent="-539750"/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Attachment F: Glossary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5" name="Elbow Connector 94"/>
          <p:cNvCxnSpPr>
            <a:stCxn id="94" idx="1"/>
            <a:endCxn id="48" idx="2"/>
          </p:cNvCxnSpPr>
          <p:nvPr/>
        </p:nvCxnSpPr>
        <p:spPr>
          <a:xfrm rot="10800000">
            <a:off x="5355686" y="1186237"/>
            <a:ext cx="181762" cy="267733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306259" y="1075027"/>
            <a:ext cx="98854" cy="1112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93" name="Rectangle 92"/>
          <p:cNvSpPr/>
          <p:nvPr/>
        </p:nvSpPr>
        <p:spPr>
          <a:xfrm>
            <a:off x="5262828" y="763146"/>
            <a:ext cx="2447790" cy="432000"/>
          </a:xfrm>
          <a:prstGeom prst="rect">
            <a:avLst/>
          </a:prstGeom>
          <a:solidFill>
            <a:srgbClr val="FF7C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Conditions of Contract</a:t>
            </a:r>
            <a:br>
              <a:rPr lang="en-AU" sz="11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9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(Part 2)</a:t>
            </a:r>
            <a:endParaRPr lang="en-AU" sz="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952061" y="602377"/>
            <a:ext cx="0" cy="1607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202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105</Words>
  <Application>Microsoft Office PowerPoint</Application>
  <PresentationFormat>Custom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DAE3-</dc:creator>
  <cp:lastModifiedBy>Laursen, Christian MR</cp:lastModifiedBy>
  <cp:revision>10</cp:revision>
  <dcterms:created xsi:type="dcterms:W3CDTF">2019-10-14T04:36:15Z</dcterms:created>
  <dcterms:modified xsi:type="dcterms:W3CDTF">2024-08-01T06:10:38Z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BM77592467</vt:lpwstr>
  </property>
  <property fmtid="{D5CDD505-2E9C-101B-9397-08002B2CF9AE}" pid="4" name="Objective-Title">
    <vt:lpwstr>ASDEFCON_Services_V4.0_map</vt:lpwstr>
  </property>
  <property fmtid="{D5CDD505-2E9C-101B-9397-08002B2CF9AE}" pid="5" name="Objective-Comment">
    <vt:lpwstr/>
  </property>
  <property fmtid="{D5CDD505-2E9C-101B-9397-08002B2CF9AE}" pid="6" name="Objective-CreationStamp">
    <vt:filetime>2024-07-19T04:38:21Z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2024-08-01T06:10:11Z</vt:filetime>
  </property>
  <property fmtid="{D5CDD505-2E9C-101B-9397-08002B2CF9AE}" pid="11" name="Objective-Owner">
    <vt:lpwstr>Prabhu, Akshata MS</vt:lpwstr>
  </property>
  <property fmtid="{D5CDD505-2E9C-101B-9397-08002B2CF9AE}" pid="12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3" name="Objective-Parent">
    <vt:lpwstr>02 Working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0.2</vt:lpwstr>
  </property>
  <property fmtid="{D5CDD505-2E9C-101B-9397-08002B2CF9AE}" pid="16" name="Objective-VersionNumber">
    <vt:i4>2</vt:i4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Official]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</Properties>
</file>