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801600" cy="9601200" type="A3"/>
  <p:notesSz cx="9926638" cy="14355763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9999"/>
    <a:srgbClr val="000000"/>
    <a:srgbClr val="CCFFCC"/>
    <a:srgbClr val="FFCC00"/>
    <a:srgbClr val="F8F8F8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132" autoAdjust="0"/>
    <p:restoredTop sz="98438" autoAdjust="0"/>
  </p:normalViewPr>
  <p:slideViewPr>
    <p:cSldViewPr>
      <p:cViewPr varScale="1">
        <p:scale>
          <a:sx n="80" d="100"/>
          <a:sy n="80" d="100"/>
        </p:scale>
        <p:origin x="720" y="10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1912"/>
            <a:ext cx="10881360" cy="20587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2"/>
            <a:ext cx="8961120" cy="2454153"/>
          </a:xfrm>
        </p:spPr>
        <p:txBody>
          <a:bodyPr/>
          <a:lstStyle>
            <a:lvl1pPr marL="0" indent="0" algn="ctr">
              <a:buNone/>
              <a:defRPr/>
            </a:lvl1pPr>
            <a:lvl2pPr marL="457117" indent="0" algn="ctr">
              <a:buNone/>
              <a:defRPr/>
            </a:lvl2pPr>
            <a:lvl3pPr marL="914235" indent="0" algn="ctr">
              <a:buNone/>
              <a:defRPr/>
            </a:lvl3pPr>
            <a:lvl4pPr marL="1371353" indent="0" algn="ctr">
              <a:buNone/>
              <a:defRPr/>
            </a:lvl4pPr>
            <a:lvl5pPr marL="1828470" indent="0" algn="ctr">
              <a:buNone/>
              <a:defRPr/>
            </a:lvl5pPr>
            <a:lvl6pPr marL="2285588" indent="0" algn="ctr">
              <a:buNone/>
              <a:defRPr/>
            </a:lvl6pPr>
            <a:lvl7pPr marL="2742705" indent="0" algn="ctr">
              <a:buNone/>
              <a:defRPr/>
            </a:lvl7pPr>
            <a:lvl8pPr marL="3199823" indent="0" algn="ctr">
              <a:buNone/>
              <a:defRPr/>
            </a:lvl8pPr>
            <a:lvl9pPr marL="365694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02F38-9DF8-452B-A3D2-158846260A31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3079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3215C-8CB6-4620-A758-2FBB99DE657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594245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664"/>
            <a:ext cx="2880360" cy="819179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664"/>
            <a:ext cx="8356600" cy="819179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46342-32A3-4BF1-9E63-B707E2304F6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08412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5F7AA-C982-4EF3-9924-76B9C9FF12B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69139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498" y="6170003"/>
            <a:ext cx="10881360" cy="190639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0498" y="4069741"/>
            <a:ext cx="10881360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17" indent="0">
              <a:buNone/>
              <a:defRPr sz="1800"/>
            </a:lvl2pPr>
            <a:lvl3pPr marL="914235" indent="0">
              <a:buNone/>
              <a:defRPr sz="1600"/>
            </a:lvl3pPr>
            <a:lvl4pPr marL="1371353" indent="0">
              <a:buNone/>
              <a:defRPr sz="1400"/>
            </a:lvl4pPr>
            <a:lvl5pPr marL="1828470" indent="0">
              <a:buNone/>
              <a:defRPr sz="1400"/>
            </a:lvl5pPr>
            <a:lvl6pPr marL="2285588" indent="0">
              <a:buNone/>
              <a:defRPr sz="1400"/>
            </a:lvl6pPr>
            <a:lvl7pPr marL="2742705" indent="0">
              <a:buNone/>
              <a:defRPr sz="1400"/>
            </a:lvl7pPr>
            <a:lvl8pPr marL="3199823" indent="0">
              <a:buNone/>
              <a:defRPr sz="1400"/>
            </a:lvl8pPr>
            <a:lvl9pPr marL="36569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17A69-AAC8-4DE6-A8DE-39FD1207922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045114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18480" cy="6336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43040" y="2240281"/>
            <a:ext cx="5618480" cy="63361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FA23C-BBC1-498C-AC9E-61BDDF17062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43477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501"/>
            <a:ext cx="5657004" cy="8954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996"/>
            <a:ext cx="5657004" cy="5531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4521" y="2149501"/>
            <a:ext cx="5657002" cy="8954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4521" y="3044996"/>
            <a:ext cx="5657002" cy="5531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B1253-D6B1-4E7C-AC9B-6AF1F0AA856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0997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22AE-8884-41DA-9575-4A49F073A52F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09536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525B9-E2A2-42F5-8185-CEED069D9F7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818311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81587"/>
            <a:ext cx="4210898" cy="16278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1" y="381587"/>
            <a:ext cx="7156449" cy="81948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0" y="2009482"/>
            <a:ext cx="4210898" cy="6566975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EF1FF-458F-4702-9A82-D87A069A0F7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5712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944" y="6720840"/>
            <a:ext cx="7680960" cy="7939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944" y="858569"/>
            <a:ext cx="7680960" cy="5760720"/>
          </a:xfrm>
        </p:spPr>
        <p:txBody>
          <a:bodyPr/>
          <a:lstStyle>
            <a:lvl1pPr marL="0" indent="0">
              <a:buNone/>
              <a:defRPr sz="3200"/>
            </a:lvl1pPr>
            <a:lvl2pPr marL="457117" indent="0">
              <a:buNone/>
              <a:defRPr sz="2800"/>
            </a:lvl2pPr>
            <a:lvl3pPr marL="914235" indent="0">
              <a:buNone/>
              <a:defRPr sz="2400"/>
            </a:lvl3pPr>
            <a:lvl4pPr marL="1371353" indent="0">
              <a:buNone/>
              <a:defRPr sz="2000"/>
            </a:lvl4pPr>
            <a:lvl5pPr marL="1828470" indent="0">
              <a:buNone/>
              <a:defRPr sz="2000"/>
            </a:lvl5pPr>
            <a:lvl6pPr marL="2285588" indent="0">
              <a:buNone/>
              <a:defRPr sz="2000"/>
            </a:lvl6pPr>
            <a:lvl7pPr marL="2742705" indent="0">
              <a:buNone/>
              <a:defRPr sz="2000"/>
            </a:lvl7pPr>
            <a:lvl8pPr marL="3199823" indent="0">
              <a:buNone/>
              <a:defRPr sz="2000"/>
            </a:lvl8pPr>
            <a:lvl9pPr marL="365694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944" y="7514785"/>
            <a:ext cx="7680960" cy="1126295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B1952-5F67-4792-B4E9-6CAAF66A013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1255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2363"/>
            <a:ext cx="29876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2363"/>
            <a:ext cx="40544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2363"/>
            <a:ext cx="2987675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5B06C556-115E-4BE5-AF9A-C7F9729B497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1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23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47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147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264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382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499" indent="-228559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7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8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2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SDEFCONSOW.Support@defence.gov.au" TargetMode="External"/><Relationship Id="rId2" Type="http://schemas.openxmlformats.org/officeDocument/2006/relationships/hyperlink" Target="http://drnet/casg/commercial/CommercialPolicyFramework/Pages/ASDEFCON-Support.asp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rocurement.ASDEFCON@defence.gov.a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31" name="Shape 286"/>
          <p:cNvCxnSpPr>
            <a:cxnSpLocks noChangeShapeType="1"/>
            <a:stCxn id="196" idx="2"/>
            <a:endCxn id="2330" idx="1"/>
          </p:cNvCxnSpPr>
          <p:nvPr/>
        </p:nvCxnSpPr>
        <p:spPr bwMode="auto">
          <a:xfrm rot="16200000" flipH="1">
            <a:off x="428718" y="4097370"/>
            <a:ext cx="6003875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9" name="Shape 286"/>
          <p:cNvCxnSpPr>
            <a:cxnSpLocks noChangeShapeType="1"/>
            <a:stCxn id="196" idx="2"/>
            <a:endCxn id="288" idx="1"/>
          </p:cNvCxnSpPr>
          <p:nvPr/>
        </p:nvCxnSpPr>
        <p:spPr bwMode="auto">
          <a:xfrm rot="16200000" flipH="1">
            <a:off x="612168" y="3913920"/>
            <a:ext cx="5643835" cy="16127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1" name="Rectangle 320"/>
          <p:cNvSpPr/>
          <p:nvPr/>
        </p:nvSpPr>
        <p:spPr>
          <a:xfrm>
            <a:off x="3232150" y="7710488"/>
            <a:ext cx="2711450" cy="16986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/>
          <a:lstStyle/>
          <a:p>
            <a:pPr eaLnBrk="1" hangingPunct="1">
              <a:defRPr/>
            </a:pPr>
            <a:endParaRPr lang="en-AU" sz="1000" b="1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297" name="Rectangle 296"/>
          <p:cNvSpPr/>
          <p:nvPr/>
        </p:nvSpPr>
        <p:spPr>
          <a:xfrm>
            <a:off x="10523538" y="8123238"/>
            <a:ext cx="46037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84" name="Rectangle 283"/>
          <p:cNvSpPr/>
          <p:nvPr/>
        </p:nvSpPr>
        <p:spPr>
          <a:xfrm>
            <a:off x="8963025" y="8181975"/>
            <a:ext cx="46038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8810625" y="7004050"/>
            <a:ext cx="46038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759" name="Rectangle 758"/>
          <p:cNvSpPr/>
          <p:nvPr/>
        </p:nvSpPr>
        <p:spPr>
          <a:xfrm>
            <a:off x="398463" y="7102475"/>
            <a:ext cx="2711450" cy="228123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/>
          <a:lstStyle/>
          <a:p>
            <a:pPr eaLnBrk="1" hangingPunct="1">
              <a:defRPr/>
            </a:pPr>
            <a:r>
              <a:rPr lang="en-AU" sz="1000" b="1" dirty="0">
                <a:solidFill>
                  <a:srgbClr val="000000"/>
                </a:solidFill>
                <a:latin typeface="Lucida Sans" pitchFamily="34" charset="0"/>
              </a:rPr>
              <a:t>Notes:</a:t>
            </a:r>
          </a:p>
        </p:txBody>
      </p:sp>
      <p:sp>
        <p:nvSpPr>
          <p:cNvPr id="567" name="Rectangle 566"/>
          <p:cNvSpPr/>
          <p:nvPr/>
        </p:nvSpPr>
        <p:spPr>
          <a:xfrm>
            <a:off x="10507663" y="8128000"/>
            <a:ext cx="2014537" cy="12811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sp>
        <p:nvSpPr>
          <p:cNvPr id="2056" name="Text Box 52"/>
          <p:cNvSpPr txBox="1">
            <a:spLocks noChangeArrowheads="1"/>
          </p:cNvSpPr>
          <p:nvPr/>
        </p:nvSpPr>
        <p:spPr bwMode="auto">
          <a:xfrm>
            <a:off x="4456113" y="131763"/>
            <a:ext cx="3024187" cy="276225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200" b="1" dirty="0">
                <a:latin typeface="Lucida Sans" panose="020B0602030504020204" pitchFamily="34" charset="0"/>
              </a:rPr>
              <a:t>ASDEFCON (Support) </a:t>
            </a:r>
            <a:r>
              <a:rPr lang="en-AU" altLang="en-US" sz="1200" b="1" dirty="0" smtClean="0">
                <a:latin typeface="Lucida Sans" panose="020B0602030504020204" pitchFamily="34" charset="0"/>
              </a:rPr>
              <a:t>V5.0 </a:t>
            </a:r>
            <a:r>
              <a:rPr lang="en-AU" altLang="en-US" sz="1200" b="1" dirty="0">
                <a:latin typeface="Lucida Sans" panose="020B0602030504020204" pitchFamily="34" charset="0"/>
              </a:rPr>
              <a:t>Template</a:t>
            </a:r>
          </a:p>
        </p:txBody>
      </p:sp>
      <p:cxnSp>
        <p:nvCxnSpPr>
          <p:cNvPr id="2057" name="AutoShape 54"/>
          <p:cNvCxnSpPr>
            <a:cxnSpLocks noChangeShapeType="1"/>
            <a:stCxn id="2056" idx="2"/>
            <a:endCxn id="2283" idx="1"/>
          </p:cNvCxnSpPr>
          <p:nvPr/>
        </p:nvCxnSpPr>
        <p:spPr bwMode="auto">
          <a:xfrm rot="5400000">
            <a:off x="810420" y="257175"/>
            <a:ext cx="5006975" cy="5308601"/>
          </a:xfrm>
          <a:prstGeom prst="bentConnector4">
            <a:avLst>
              <a:gd name="adj1" fmla="val 3652"/>
              <a:gd name="adj2" fmla="val 104306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" name="AutoShape 56"/>
          <p:cNvCxnSpPr>
            <a:cxnSpLocks noChangeShapeType="1"/>
            <a:stCxn id="2056" idx="2"/>
            <a:endCxn id="2284" idx="0"/>
          </p:cNvCxnSpPr>
          <p:nvPr/>
        </p:nvCxnSpPr>
        <p:spPr bwMode="auto">
          <a:xfrm rot="5400000">
            <a:off x="3744913" y="-1436687"/>
            <a:ext cx="379412" cy="40687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9" name="AutoShape 58"/>
          <p:cNvCxnSpPr>
            <a:cxnSpLocks noChangeShapeType="1"/>
            <a:stCxn id="2056" idx="2"/>
            <a:endCxn id="2286" idx="0"/>
          </p:cNvCxnSpPr>
          <p:nvPr/>
        </p:nvCxnSpPr>
        <p:spPr bwMode="auto">
          <a:xfrm rot="5400000">
            <a:off x="5022851" y="-158750"/>
            <a:ext cx="379412" cy="15128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0" name="AutoShape 60"/>
          <p:cNvCxnSpPr>
            <a:cxnSpLocks noChangeShapeType="1"/>
            <a:stCxn id="2056" idx="2"/>
            <a:endCxn id="2298" idx="0"/>
          </p:cNvCxnSpPr>
          <p:nvPr/>
        </p:nvCxnSpPr>
        <p:spPr bwMode="auto">
          <a:xfrm rot="16200000" flipH="1">
            <a:off x="6318251" y="57150"/>
            <a:ext cx="379412" cy="10810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1" name="Text Box 61"/>
          <p:cNvSpPr txBox="1">
            <a:spLocks noChangeArrowheads="1"/>
          </p:cNvSpPr>
          <p:nvPr/>
        </p:nvSpPr>
        <p:spPr bwMode="auto">
          <a:xfrm>
            <a:off x="6256338" y="4295775"/>
            <a:ext cx="2087562" cy="31115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7675" indent="-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A: List of Products Being Supported</a:t>
            </a:r>
          </a:p>
        </p:txBody>
      </p:sp>
      <p:sp>
        <p:nvSpPr>
          <p:cNvPr id="2062" name="Text Box 63"/>
          <p:cNvSpPr txBox="1">
            <a:spLocks noChangeArrowheads="1"/>
          </p:cNvSpPr>
          <p:nvPr/>
        </p:nvSpPr>
        <p:spPr bwMode="auto">
          <a:xfrm>
            <a:off x="6256338" y="8185150"/>
            <a:ext cx="2087562" cy="30162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7675" indent="-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C: Contract Data Requirements List</a:t>
            </a:r>
          </a:p>
        </p:txBody>
      </p:sp>
      <p:sp>
        <p:nvSpPr>
          <p:cNvPr id="2063" name="Text Box 64"/>
          <p:cNvSpPr txBox="1">
            <a:spLocks noChangeArrowheads="1"/>
          </p:cNvSpPr>
          <p:nvPr/>
        </p:nvSpPr>
        <p:spPr bwMode="auto">
          <a:xfrm>
            <a:off x="6257925" y="8596313"/>
            <a:ext cx="2087563" cy="28416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D: List of Referenced Manuals</a:t>
            </a:r>
          </a:p>
        </p:txBody>
      </p:sp>
      <p:sp>
        <p:nvSpPr>
          <p:cNvPr id="2064" name="Text Box 65"/>
          <p:cNvSpPr txBox="1">
            <a:spLocks noChangeArrowheads="1"/>
          </p:cNvSpPr>
          <p:nvPr/>
        </p:nvSpPr>
        <p:spPr bwMode="auto">
          <a:xfrm>
            <a:off x="6257925" y="8990013"/>
            <a:ext cx="2087563" cy="36036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7675" indent="-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E: Known Hazards at Commonwealth Premises</a:t>
            </a:r>
          </a:p>
        </p:txBody>
      </p:sp>
      <p:sp>
        <p:nvSpPr>
          <p:cNvPr id="2065" name="Text Box 67"/>
          <p:cNvSpPr txBox="1">
            <a:spLocks noChangeArrowheads="1"/>
          </p:cNvSpPr>
          <p:nvPr/>
        </p:nvSpPr>
        <p:spPr bwMode="auto">
          <a:xfrm>
            <a:off x="3507864" y="1920280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D: Liquidated Damages</a:t>
            </a:r>
          </a:p>
        </p:txBody>
      </p:sp>
      <p:sp>
        <p:nvSpPr>
          <p:cNvPr id="2066" name="Text Box 68"/>
          <p:cNvSpPr txBox="1">
            <a:spLocks noChangeArrowheads="1"/>
          </p:cNvSpPr>
          <p:nvPr/>
        </p:nvSpPr>
        <p:spPr bwMode="auto">
          <a:xfrm>
            <a:off x="3507864" y="1632248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C: Delivery Schedule</a:t>
            </a:r>
          </a:p>
        </p:txBody>
      </p:sp>
      <p:sp>
        <p:nvSpPr>
          <p:cNvPr id="2067" name="Text Box 69"/>
          <p:cNvSpPr txBox="1">
            <a:spLocks noChangeArrowheads="1"/>
          </p:cNvSpPr>
          <p:nvPr/>
        </p:nvSpPr>
        <p:spPr bwMode="auto">
          <a:xfrm>
            <a:off x="3507864" y="1344216"/>
            <a:ext cx="2087563" cy="217629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B: Price and Payments</a:t>
            </a:r>
          </a:p>
        </p:txBody>
      </p:sp>
      <p:sp>
        <p:nvSpPr>
          <p:cNvPr id="2068" name="Text Box 70"/>
          <p:cNvSpPr txBox="1">
            <a:spLocks noChangeArrowheads="1"/>
          </p:cNvSpPr>
          <p:nvPr/>
        </p:nvSpPr>
        <p:spPr bwMode="auto">
          <a:xfrm>
            <a:off x="3507864" y="2208312"/>
            <a:ext cx="2087563" cy="2603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712788" indent="-712788"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E: </a:t>
            </a:r>
            <a:r>
              <a:rPr lang="en-AU" altLang="en-US" sz="800" dirty="0" smtClean="0">
                <a:latin typeface="Lucida Sans" panose="020B0602030504020204" pitchFamily="34" charset="0"/>
              </a:rPr>
              <a:t>Government Furnished Material</a:t>
            </a:r>
            <a:endParaRPr lang="en-AU" altLang="en-US" sz="800" dirty="0">
              <a:latin typeface="Lucida Sans" panose="020B0602030504020204" pitchFamily="34" charset="0"/>
            </a:endParaRPr>
          </a:p>
        </p:txBody>
      </p:sp>
      <p:sp>
        <p:nvSpPr>
          <p:cNvPr id="2069" name="Text Box 73"/>
          <p:cNvSpPr txBox="1">
            <a:spLocks noChangeArrowheads="1"/>
          </p:cNvSpPr>
          <p:nvPr/>
        </p:nvSpPr>
        <p:spPr bwMode="auto">
          <a:xfrm>
            <a:off x="3507864" y="3583442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H: Approved Subcontractors</a:t>
            </a:r>
          </a:p>
        </p:txBody>
      </p:sp>
      <p:sp>
        <p:nvSpPr>
          <p:cNvPr id="2070" name="Text Box 74"/>
          <p:cNvSpPr txBox="1">
            <a:spLocks noChangeArrowheads="1"/>
          </p:cNvSpPr>
          <p:nvPr/>
        </p:nvSpPr>
        <p:spPr bwMode="auto">
          <a:xfrm>
            <a:off x="3507864" y="4158117"/>
            <a:ext cx="2087563" cy="2873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J: Security Classification and Categorisation Guide</a:t>
            </a:r>
          </a:p>
        </p:txBody>
      </p:sp>
      <p:sp>
        <p:nvSpPr>
          <p:cNvPr id="2071" name="Text Box 75"/>
          <p:cNvSpPr txBox="1">
            <a:spLocks noChangeArrowheads="1"/>
          </p:cNvSpPr>
          <p:nvPr/>
        </p:nvSpPr>
        <p:spPr bwMode="auto">
          <a:xfrm>
            <a:off x="3507864" y="4518480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K: Draft Data Items</a:t>
            </a:r>
          </a:p>
        </p:txBody>
      </p:sp>
      <p:sp>
        <p:nvSpPr>
          <p:cNvPr id="2072" name="Text Box 76"/>
          <p:cNvSpPr txBox="1">
            <a:spLocks noChangeArrowheads="1"/>
          </p:cNvSpPr>
          <p:nvPr/>
        </p:nvSpPr>
        <p:spPr bwMode="auto">
          <a:xfrm>
            <a:off x="3507864" y="4805817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L: Resident Personnel</a:t>
            </a:r>
          </a:p>
        </p:txBody>
      </p:sp>
      <p:sp>
        <p:nvSpPr>
          <p:cNvPr id="2073" name="Text Box 77"/>
          <p:cNvSpPr txBox="1">
            <a:spLocks noChangeArrowheads="1"/>
          </p:cNvSpPr>
          <p:nvPr/>
        </p:nvSpPr>
        <p:spPr bwMode="auto">
          <a:xfrm>
            <a:off x="3507864" y="5094742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M: Glossary</a:t>
            </a:r>
          </a:p>
        </p:txBody>
      </p:sp>
      <p:sp>
        <p:nvSpPr>
          <p:cNvPr id="2074" name="Text Box 78"/>
          <p:cNvSpPr txBox="1">
            <a:spLocks noChangeArrowheads="1"/>
          </p:cNvSpPr>
          <p:nvPr/>
        </p:nvSpPr>
        <p:spPr bwMode="auto">
          <a:xfrm>
            <a:off x="3507864" y="3870780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I: Agreed Deeds </a:t>
            </a:r>
          </a:p>
        </p:txBody>
      </p:sp>
      <p:sp>
        <p:nvSpPr>
          <p:cNvPr id="2075" name="Text Box 79"/>
          <p:cNvSpPr txBox="1">
            <a:spLocks noChangeArrowheads="1"/>
          </p:cNvSpPr>
          <p:nvPr/>
        </p:nvSpPr>
        <p:spPr bwMode="auto">
          <a:xfrm>
            <a:off x="3507864" y="5382080"/>
            <a:ext cx="2087563" cy="2889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N: Confidential Information and Reporting</a:t>
            </a:r>
          </a:p>
        </p:txBody>
      </p:sp>
      <p:sp>
        <p:nvSpPr>
          <p:cNvPr id="2076" name="Text Box 80"/>
          <p:cNvSpPr txBox="1">
            <a:spLocks noChangeArrowheads="1"/>
          </p:cNvSpPr>
          <p:nvPr/>
        </p:nvSpPr>
        <p:spPr bwMode="auto">
          <a:xfrm>
            <a:off x="3507864" y="5742442"/>
            <a:ext cx="2087563" cy="21748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O: GFF Licence</a:t>
            </a:r>
          </a:p>
        </p:txBody>
      </p:sp>
      <p:sp>
        <p:nvSpPr>
          <p:cNvPr id="2077" name="Text Box 81"/>
          <p:cNvSpPr txBox="1">
            <a:spLocks noChangeArrowheads="1"/>
          </p:cNvSpPr>
          <p:nvPr/>
        </p:nvSpPr>
        <p:spPr bwMode="auto">
          <a:xfrm>
            <a:off x="3507864" y="6031367"/>
            <a:ext cx="2087563" cy="215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P: Performance Assessment</a:t>
            </a:r>
          </a:p>
        </p:txBody>
      </p:sp>
      <p:sp>
        <p:nvSpPr>
          <p:cNvPr id="2078" name="Text Box 82"/>
          <p:cNvSpPr txBox="1">
            <a:spLocks noChangeArrowheads="1"/>
          </p:cNvSpPr>
          <p:nvPr/>
        </p:nvSpPr>
        <p:spPr bwMode="auto">
          <a:xfrm>
            <a:off x="3520480" y="6318705"/>
            <a:ext cx="2087563" cy="2873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Q: Other Performance Measures</a:t>
            </a:r>
          </a:p>
        </p:txBody>
      </p:sp>
      <p:sp>
        <p:nvSpPr>
          <p:cNvPr id="2079" name="Text Box 85"/>
          <p:cNvSpPr txBox="1">
            <a:spLocks noChangeArrowheads="1"/>
          </p:cNvSpPr>
          <p:nvPr/>
        </p:nvSpPr>
        <p:spPr bwMode="auto">
          <a:xfrm>
            <a:off x="1287463" y="1704975"/>
            <a:ext cx="1509712" cy="296863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A: Summary</a:t>
            </a:r>
          </a:p>
        </p:txBody>
      </p:sp>
      <p:sp>
        <p:nvSpPr>
          <p:cNvPr id="2080" name="Text Box 86"/>
          <p:cNvSpPr txBox="1">
            <a:spLocks noChangeArrowheads="1"/>
          </p:cNvSpPr>
          <p:nvPr/>
        </p:nvSpPr>
        <p:spPr bwMode="auto">
          <a:xfrm>
            <a:off x="1287463" y="2071688"/>
            <a:ext cx="1509712" cy="29686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4500" indent="-444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B: Tenderer’s Deed of Undertaking</a:t>
            </a:r>
          </a:p>
        </p:txBody>
      </p:sp>
      <p:sp>
        <p:nvSpPr>
          <p:cNvPr id="2081" name="Text Box 87"/>
          <p:cNvSpPr txBox="1">
            <a:spLocks noChangeArrowheads="1"/>
          </p:cNvSpPr>
          <p:nvPr/>
        </p:nvSpPr>
        <p:spPr bwMode="auto">
          <a:xfrm>
            <a:off x="1287463" y="2439988"/>
            <a:ext cx="1511300" cy="29686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C: Commercial</a:t>
            </a:r>
          </a:p>
        </p:txBody>
      </p:sp>
      <p:sp>
        <p:nvSpPr>
          <p:cNvPr id="2082" name="Text Box 88"/>
          <p:cNvSpPr txBox="1">
            <a:spLocks noChangeArrowheads="1"/>
          </p:cNvSpPr>
          <p:nvPr/>
        </p:nvSpPr>
        <p:spPr bwMode="auto">
          <a:xfrm>
            <a:off x="1287463" y="2806700"/>
            <a:ext cx="1509712" cy="296863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D: Financial</a:t>
            </a:r>
          </a:p>
        </p:txBody>
      </p:sp>
      <p:sp>
        <p:nvSpPr>
          <p:cNvPr id="2083" name="Text Box 89"/>
          <p:cNvSpPr txBox="1">
            <a:spLocks noChangeArrowheads="1"/>
          </p:cNvSpPr>
          <p:nvPr/>
        </p:nvSpPr>
        <p:spPr bwMode="auto">
          <a:xfrm>
            <a:off x="1287463" y="3173413"/>
            <a:ext cx="1511300" cy="296862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E: General</a:t>
            </a:r>
          </a:p>
        </p:txBody>
      </p:sp>
      <p:sp>
        <p:nvSpPr>
          <p:cNvPr id="2084" name="Text Box 90"/>
          <p:cNvSpPr txBox="1">
            <a:spLocks noChangeArrowheads="1"/>
          </p:cNvSpPr>
          <p:nvPr/>
        </p:nvSpPr>
        <p:spPr bwMode="auto">
          <a:xfrm>
            <a:off x="1287463" y="3540125"/>
            <a:ext cx="1511300" cy="296863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4500" indent="-444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F: Support System Proposal </a:t>
            </a:r>
          </a:p>
        </p:txBody>
      </p:sp>
      <p:sp>
        <p:nvSpPr>
          <p:cNvPr id="2085" name="Text Box 91"/>
          <p:cNvSpPr txBox="1">
            <a:spLocks noChangeArrowheads="1"/>
          </p:cNvSpPr>
          <p:nvPr/>
        </p:nvSpPr>
        <p:spPr bwMode="auto">
          <a:xfrm>
            <a:off x="1287463" y="3906838"/>
            <a:ext cx="1508125" cy="29527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4500" indent="-444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G: Support Services Management</a:t>
            </a:r>
          </a:p>
        </p:txBody>
      </p:sp>
      <p:sp>
        <p:nvSpPr>
          <p:cNvPr id="2086" name="Text Box 92"/>
          <p:cNvSpPr txBox="1">
            <a:spLocks noChangeArrowheads="1"/>
          </p:cNvSpPr>
          <p:nvPr/>
        </p:nvSpPr>
        <p:spPr bwMode="auto">
          <a:xfrm>
            <a:off x="1287463" y="4275138"/>
            <a:ext cx="1508125" cy="29527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4500" indent="-4445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H: Australian Industry Capability</a:t>
            </a:r>
          </a:p>
        </p:txBody>
      </p:sp>
      <p:sp>
        <p:nvSpPr>
          <p:cNvPr id="2087" name="Text Box 85"/>
          <p:cNvSpPr txBox="1">
            <a:spLocks noChangeArrowheads="1"/>
          </p:cNvSpPr>
          <p:nvPr/>
        </p:nvSpPr>
        <p:spPr bwMode="auto">
          <a:xfrm>
            <a:off x="864393" y="5765800"/>
            <a:ext cx="13684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Cover Page</a:t>
            </a:r>
          </a:p>
        </p:txBody>
      </p:sp>
      <p:sp>
        <p:nvSpPr>
          <p:cNvPr id="2088" name="Text Box 86"/>
          <p:cNvSpPr txBox="1">
            <a:spLocks noChangeArrowheads="1"/>
          </p:cNvSpPr>
          <p:nvPr/>
        </p:nvSpPr>
        <p:spPr bwMode="auto">
          <a:xfrm>
            <a:off x="864393" y="6053138"/>
            <a:ext cx="13684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General Information</a:t>
            </a:r>
          </a:p>
        </p:txBody>
      </p:sp>
      <p:sp>
        <p:nvSpPr>
          <p:cNvPr id="2089" name="Text Box 89"/>
          <p:cNvSpPr txBox="1">
            <a:spLocks noChangeArrowheads="1"/>
          </p:cNvSpPr>
          <p:nvPr/>
        </p:nvSpPr>
        <p:spPr bwMode="auto">
          <a:xfrm>
            <a:off x="864393" y="6340475"/>
            <a:ext cx="13684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Covering Letter</a:t>
            </a:r>
          </a:p>
        </p:txBody>
      </p:sp>
      <p:sp>
        <p:nvSpPr>
          <p:cNvPr id="2090" name="Text Box 89"/>
          <p:cNvSpPr txBox="1">
            <a:spLocks noChangeArrowheads="1"/>
          </p:cNvSpPr>
          <p:nvPr/>
        </p:nvSpPr>
        <p:spPr bwMode="auto">
          <a:xfrm>
            <a:off x="864393" y="6629400"/>
            <a:ext cx="1368425" cy="21590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Matrix of Changes</a:t>
            </a:r>
          </a:p>
        </p:txBody>
      </p:sp>
      <p:cxnSp>
        <p:nvCxnSpPr>
          <p:cNvPr id="2091" name="AutoShape 54"/>
          <p:cNvCxnSpPr>
            <a:cxnSpLocks noChangeShapeType="1"/>
            <a:stCxn id="155" idx="2"/>
            <a:endCxn id="2087" idx="1"/>
          </p:cNvCxnSpPr>
          <p:nvPr/>
        </p:nvCxnSpPr>
        <p:spPr bwMode="auto">
          <a:xfrm rot="16200000" flipH="1">
            <a:off x="651669" y="5661025"/>
            <a:ext cx="258762" cy="1666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2" name="AutoShape 54"/>
          <p:cNvCxnSpPr>
            <a:cxnSpLocks noChangeShapeType="1"/>
            <a:stCxn id="155" idx="2"/>
            <a:endCxn id="2088" idx="1"/>
          </p:cNvCxnSpPr>
          <p:nvPr/>
        </p:nvCxnSpPr>
        <p:spPr bwMode="auto">
          <a:xfrm rot="16200000" flipH="1">
            <a:off x="508000" y="5804694"/>
            <a:ext cx="546100" cy="1666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3" name="AutoShape 54"/>
          <p:cNvCxnSpPr>
            <a:cxnSpLocks noChangeShapeType="1"/>
            <a:stCxn id="2089" idx="2"/>
            <a:endCxn id="2090" idx="0"/>
          </p:cNvCxnSpPr>
          <p:nvPr/>
        </p:nvCxnSpPr>
        <p:spPr bwMode="auto">
          <a:xfrm rot="5400000">
            <a:off x="1512093" y="6592888"/>
            <a:ext cx="730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94" name="AutoShape 54"/>
          <p:cNvCxnSpPr>
            <a:cxnSpLocks noChangeShapeType="1"/>
            <a:stCxn id="155" idx="2"/>
            <a:endCxn id="2089" idx="1"/>
          </p:cNvCxnSpPr>
          <p:nvPr/>
        </p:nvCxnSpPr>
        <p:spPr bwMode="auto">
          <a:xfrm rot="16200000" flipH="1">
            <a:off x="364331" y="5948363"/>
            <a:ext cx="833437" cy="16668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4" name="Elbow Connector 153"/>
          <p:cNvCxnSpPr>
            <a:stCxn id="161" idx="2"/>
            <a:endCxn id="2285" idx="1"/>
          </p:cNvCxnSpPr>
          <p:nvPr/>
        </p:nvCxnSpPr>
        <p:spPr>
          <a:xfrm rot="16200000" flipH="1">
            <a:off x="863600" y="1279526"/>
            <a:ext cx="295275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Rectangle 154"/>
          <p:cNvSpPr/>
          <p:nvPr/>
        </p:nvSpPr>
        <p:spPr>
          <a:xfrm>
            <a:off x="673893" y="5568950"/>
            <a:ext cx="46038" cy="46038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928688" y="1147763"/>
            <a:ext cx="44450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1144588" y="1560513"/>
            <a:ext cx="46037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2099" name="Elbow Connector 153"/>
          <p:cNvCxnSpPr>
            <a:cxnSpLocks noChangeShapeType="1"/>
            <a:stCxn id="169" idx="2"/>
            <a:endCxn id="2079" idx="1"/>
          </p:cNvCxnSpPr>
          <p:nvPr/>
        </p:nvCxnSpPr>
        <p:spPr bwMode="auto">
          <a:xfrm rot="16200000" flipH="1">
            <a:off x="1104107" y="1670843"/>
            <a:ext cx="247650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0" name="Elbow Connector 153"/>
          <p:cNvCxnSpPr>
            <a:cxnSpLocks noChangeShapeType="1"/>
            <a:stCxn id="169" idx="2"/>
            <a:endCxn id="2080" idx="1"/>
          </p:cNvCxnSpPr>
          <p:nvPr/>
        </p:nvCxnSpPr>
        <p:spPr bwMode="auto">
          <a:xfrm rot="16200000" flipH="1">
            <a:off x="920750" y="1854200"/>
            <a:ext cx="614363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1" name="Elbow Connector 153"/>
          <p:cNvCxnSpPr>
            <a:cxnSpLocks noChangeShapeType="1"/>
            <a:stCxn id="169" idx="2"/>
            <a:endCxn id="2081" idx="1"/>
          </p:cNvCxnSpPr>
          <p:nvPr/>
        </p:nvCxnSpPr>
        <p:spPr bwMode="auto">
          <a:xfrm rot="16200000" flipH="1">
            <a:off x="736600" y="2038350"/>
            <a:ext cx="982663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2" name="Elbow Connector 153"/>
          <p:cNvCxnSpPr>
            <a:cxnSpLocks noChangeShapeType="1"/>
            <a:stCxn id="169" idx="2"/>
            <a:endCxn id="2082" idx="1"/>
          </p:cNvCxnSpPr>
          <p:nvPr/>
        </p:nvCxnSpPr>
        <p:spPr bwMode="auto">
          <a:xfrm rot="16200000" flipH="1">
            <a:off x="553244" y="2221706"/>
            <a:ext cx="1349375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3" name="Elbow Connector 153"/>
          <p:cNvCxnSpPr>
            <a:cxnSpLocks noChangeShapeType="1"/>
            <a:stCxn id="169" idx="2"/>
            <a:endCxn id="2083" idx="1"/>
          </p:cNvCxnSpPr>
          <p:nvPr/>
        </p:nvCxnSpPr>
        <p:spPr bwMode="auto">
          <a:xfrm rot="16200000" flipH="1">
            <a:off x="369888" y="2405062"/>
            <a:ext cx="1716088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4" name="Elbow Connector 153"/>
          <p:cNvCxnSpPr>
            <a:cxnSpLocks noChangeShapeType="1"/>
            <a:stCxn id="169" idx="2"/>
            <a:endCxn id="2084" idx="1"/>
          </p:cNvCxnSpPr>
          <p:nvPr/>
        </p:nvCxnSpPr>
        <p:spPr bwMode="auto">
          <a:xfrm rot="16200000" flipH="1">
            <a:off x="186532" y="2588418"/>
            <a:ext cx="2082800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5" name="Elbow Connector 153"/>
          <p:cNvCxnSpPr>
            <a:cxnSpLocks noChangeShapeType="1"/>
            <a:stCxn id="169" idx="2"/>
            <a:endCxn id="2085" idx="1"/>
          </p:cNvCxnSpPr>
          <p:nvPr/>
        </p:nvCxnSpPr>
        <p:spPr bwMode="auto">
          <a:xfrm rot="16200000" flipH="1">
            <a:off x="3969" y="2770981"/>
            <a:ext cx="2447925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6" name="Elbow Connector 153"/>
          <p:cNvCxnSpPr>
            <a:cxnSpLocks noChangeShapeType="1"/>
            <a:stCxn id="169" idx="2"/>
            <a:endCxn id="2086" idx="1"/>
          </p:cNvCxnSpPr>
          <p:nvPr/>
        </p:nvCxnSpPr>
        <p:spPr bwMode="auto">
          <a:xfrm rot="16200000" flipH="1">
            <a:off x="-180181" y="2955131"/>
            <a:ext cx="2816225" cy="119063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8" name="Shape 207"/>
          <p:cNvCxnSpPr>
            <a:stCxn id="196" idx="2"/>
            <a:endCxn id="2067" idx="1"/>
          </p:cNvCxnSpPr>
          <p:nvPr/>
        </p:nvCxnSpPr>
        <p:spPr>
          <a:xfrm rot="16200000" flipH="1">
            <a:off x="3290461" y="1235627"/>
            <a:ext cx="280389" cy="15441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9" name="Shape 208"/>
          <p:cNvCxnSpPr>
            <a:cxnSpLocks noChangeShapeType="1"/>
            <a:stCxn id="196" idx="2"/>
            <a:endCxn id="2066" idx="1"/>
          </p:cNvCxnSpPr>
          <p:nvPr/>
        </p:nvCxnSpPr>
        <p:spPr bwMode="auto">
          <a:xfrm rot="16200000" flipH="1">
            <a:off x="3146877" y="1379211"/>
            <a:ext cx="567556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0" name="Shape 211"/>
          <p:cNvCxnSpPr>
            <a:cxnSpLocks noChangeShapeType="1"/>
            <a:stCxn id="196" idx="2"/>
            <a:endCxn id="2065" idx="1"/>
          </p:cNvCxnSpPr>
          <p:nvPr/>
        </p:nvCxnSpPr>
        <p:spPr bwMode="auto">
          <a:xfrm rot="16200000" flipH="1">
            <a:off x="3002861" y="1523227"/>
            <a:ext cx="855588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1" name="Shape 217"/>
          <p:cNvCxnSpPr>
            <a:cxnSpLocks noChangeShapeType="1"/>
          </p:cNvCxnSpPr>
          <p:nvPr/>
        </p:nvCxnSpPr>
        <p:spPr bwMode="auto">
          <a:xfrm rot="16200000" flipH="1">
            <a:off x="3707095" y="2820649"/>
            <a:ext cx="176212" cy="19050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2" name="Shape 249"/>
          <p:cNvCxnSpPr>
            <a:cxnSpLocks noChangeShapeType="1"/>
            <a:stCxn id="196" idx="2"/>
            <a:endCxn id="2068" idx="1"/>
          </p:cNvCxnSpPr>
          <p:nvPr/>
        </p:nvCxnSpPr>
        <p:spPr bwMode="auto">
          <a:xfrm rot="16200000" flipH="1">
            <a:off x="2847733" y="1678355"/>
            <a:ext cx="1165845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3" name="Shape 252"/>
          <p:cNvCxnSpPr>
            <a:cxnSpLocks noChangeShapeType="1"/>
            <a:stCxn id="196" idx="2"/>
            <a:endCxn id="2289" idx="1"/>
          </p:cNvCxnSpPr>
          <p:nvPr/>
        </p:nvCxnSpPr>
        <p:spPr bwMode="auto">
          <a:xfrm rot="16200000" flipH="1">
            <a:off x="2666522" y="1859566"/>
            <a:ext cx="1528266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4" name="Shape 256"/>
          <p:cNvCxnSpPr>
            <a:cxnSpLocks noChangeShapeType="1"/>
            <a:stCxn id="196" idx="2"/>
            <a:endCxn id="2290" idx="1"/>
          </p:cNvCxnSpPr>
          <p:nvPr/>
        </p:nvCxnSpPr>
        <p:spPr bwMode="auto">
          <a:xfrm rot="16200000" flipH="1">
            <a:off x="2338364" y="2187724"/>
            <a:ext cx="2184582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5" name="Shape 259"/>
          <p:cNvCxnSpPr>
            <a:cxnSpLocks noChangeShapeType="1"/>
            <a:stCxn id="196" idx="2"/>
            <a:endCxn id="2069" idx="1"/>
          </p:cNvCxnSpPr>
          <p:nvPr/>
        </p:nvCxnSpPr>
        <p:spPr bwMode="auto">
          <a:xfrm rot="16200000" flipH="1">
            <a:off x="2171280" y="2354808"/>
            <a:ext cx="2518750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6" name="Shape 263"/>
          <p:cNvCxnSpPr>
            <a:cxnSpLocks noChangeShapeType="1"/>
            <a:stCxn id="196" idx="2"/>
            <a:endCxn id="2074" idx="1"/>
          </p:cNvCxnSpPr>
          <p:nvPr/>
        </p:nvCxnSpPr>
        <p:spPr bwMode="auto">
          <a:xfrm rot="16200000" flipH="1">
            <a:off x="2027611" y="2498477"/>
            <a:ext cx="2806088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7" name="Shape 264"/>
          <p:cNvCxnSpPr>
            <a:cxnSpLocks noChangeShapeType="1"/>
            <a:stCxn id="196" idx="2"/>
            <a:endCxn id="2070" idx="1"/>
          </p:cNvCxnSpPr>
          <p:nvPr/>
        </p:nvCxnSpPr>
        <p:spPr bwMode="auto">
          <a:xfrm rot="16200000" flipH="1">
            <a:off x="1866083" y="2660005"/>
            <a:ext cx="3129144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8" name="Shape 265"/>
          <p:cNvCxnSpPr>
            <a:cxnSpLocks noChangeShapeType="1"/>
            <a:stCxn id="196" idx="2"/>
            <a:endCxn id="2071" idx="1"/>
          </p:cNvCxnSpPr>
          <p:nvPr/>
        </p:nvCxnSpPr>
        <p:spPr bwMode="auto">
          <a:xfrm rot="16200000" flipH="1">
            <a:off x="1703761" y="2822327"/>
            <a:ext cx="3453788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19" name="Shape 274"/>
          <p:cNvCxnSpPr>
            <a:cxnSpLocks noChangeShapeType="1"/>
            <a:stCxn id="196" idx="2"/>
            <a:endCxn id="2072" idx="1"/>
          </p:cNvCxnSpPr>
          <p:nvPr/>
        </p:nvCxnSpPr>
        <p:spPr bwMode="auto">
          <a:xfrm rot="16200000" flipH="1">
            <a:off x="1560093" y="2965995"/>
            <a:ext cx="3741125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0" name="Shape 275"/>
          <p:cNvCxnSpPr>
            <a:cxnSpLocks noChangeShapeType="1"/>
            <a:stCxn id="196" idx="2"/>
            <a:endCxn id="2073" idx="1"/>
          </p:cNvCxnSpPr>
          <p:nvPr/>
        </p:nvCxnSpPr>
        <p:spPr bwMode="auto">
          <a:xfrm rot="16200000" flipH="1">
            <a:off x="1415630" y="3110458"/>
            <a:ext cx="4030050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1" name="Shape 276"/>
          <p:cNvCxnSpPr>
            <a:cxnSpLocks noChangeShapeType="1"/>
            <a:stCxn id="196" idx="2"/>
            <a:endCxn id="2075" idx="1"/>
          </p:cNvCxnSpPr>
          <p:nvPr/>
        </p:nvCxnSpPr>
        <p:spPr bwMode="auto">
          <a:xfrm rot="16200000" flipH="1">
            <a:off x="1253705" y="3272383"/>
            <a:ext cx="4353901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2" name="Shape 284"/>
          <p:cNvCxnSpPr>
            <a:cxnSpLocks noChangeShapeType="1"/>
            <a:stCxn id="196" idx="2"/>
            <a:endCxn id="2076" idx="1"/>
          </p:cNvCxnSpPr>
          <p:nvPr/>
        </p:nvCxnSpPr>
        <p:spPr bwMode="auto">
          <a:xfrm rot="16200000" flipH="1">
            <a:off x="1091383" y="3434705"/>
            <a:ext cx="4678544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3" name="Shape 285"/>
          <p:cNvCxnSpPr>
            <a:cxnSpLocks noChangeShapeType="1"/>
            <a:stCxn id="196" idx="2"/>
            <a:endCxn id="2077" idx="1"/>
          </p:cNvCxnSpPr>
          <p:nvPr/>
        </p:nvCxnSpPr>
        <p:spPr bwMode="auto">
          <a:xfrm rot="16200000" flipH="1">
            <a:off x="947318" y="3578770"/>
            <a:ext cx="4966675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24" name="Shape 286"/>
          <p:cNvCxnSpPr>
            <a:cxnSpLocks noChangeShapeType="1"/>
            <a:stCxn id="196" idx="2"/>
            <a:endCxn id="2078" idx="1"/>
          </p:cNvCxnSpPr>
          <p:nvPr/>
        </p:nvCxnSpPr>
        <p:spPr bwMode="auto">
          <a:xfrm rot="16200000" flipH="1">
            <a:off x="792097" y="3733991"/>
            <a:ext cx="5289732" cy="167034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5" name="Straight Connector 304"/>
          <p:cNvCxnSpPr>
            <a:stCxn id="2286" idx="3"/>
            <a:endCxn id="2298" idx="1"/>
          </p:cNvCxnSpPr>
          <p:nvPr/>
        </p:nvCxnSpPr>
        <p:spPr>
          <a:xfrm>
            <a:off x="5680075" y="993775"/>
            <a:ext cx="28892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Rectangle 305"/>
          <p:cNvSpPr/>
          <p:nvPr/>
        </p:nvSpPr>
        <p:spPr>
          <a:xfrm>
            <a:off x="6113463" y="1154113"/>
            <a:ext cx="44450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307" name="Shape 306"/>
          <p:cNvCxnSpPr>
            <a:stCxn id="306" idx="2"/>
            <a:endCxn id="2061" idx="1"/>
          </p:cNvCxnSpPr>
          <p:nvPr/>
        </p:nvCxnSpPr>
        <p:spPr>
          <a:xfrm rot="16200000" flipH="1">
            <a:off x="4570413" y="2765425"/>
            <a:ext cx="3251200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hape 312"/>
          <p:cNvCxnSpPr>
            <a:stCxn id="306" idx="2"/>
            <a:endCxn id="2277" idx="1"/>
          </p:cNvCxnSpPr>
          <p:nvPr/>
        </p:nvCxnSpPr>
        <p:spPr>
          <a:xfrm rot="16200000" flipH="1">
            <a:off x="4360863" y="2974975"/>
            <a:ext cx="3670300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hape 315"/>
          <p:cNvCxnSpPr>
            <a:stCxn id="306" idx="2"/>
            <a:endCxn id="2062" idx="1"/>
          </p:cNvCxnSpPr>
          <p:nvPr/>
        </p:nvCxnSpPr>
        <p:spPr>
          <a:xfrm rot="16200000" flipH="1">
            <a:off x="2628106" y="4707732"/>
            <a:ext cx="7135813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Shape 318"/>
          <p:cNvCxnSpPr>
            <a:stCxn id="306" idx="2"/>
            <a:endCxn id="2063" idx="1"/>
          </p:cNvCxnSpPr>
          <p:nvPr/>
        </p:nvCxnSpPr>
        <p:spPr>
          <a:xfrm rot="16200000" flipH="1">
            <a:off x="2428082" y="4907756"/>
            <a:ext cx="7537450" cy="12223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hape 321"/>
          <p:cNvCxnSpPr>
            <a:stCxn id="306" idx="2"/>
            <a:endCxn id="2064" idx="1"/>
          </p:cNvCxnSpPr>
          <p:nvPr/>
        </p:nvCxnSpPr>
        <p:spPr>
          <a:xfrm rot="16200000" flipH="1">
            <a:off x="2212182" y="5123656"/>
            <a:ext cx="7969250" cy="12223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Flowchart: Document 342"/>
          <p:cNvSpPr/>
          <p:nvPr/>
        </p:nvSpPr>
        <p:spPr>
          <a:xfrm>
            <a:off x="3866639" y="291510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DID-SSM-AICP</a:t>
            </a:r>
          </a:p>
        </p:txBody>
      </p:sp>
      <p:sp>
        <p:nvSpPr>
          <p:cNvPr id="349" name="Rounded Rectangle 348"/>
          <p:cNvSpPr/>
          <p:nvPr/>
        </p:nvSpPr>
        <p:spPr>
          <a:xfrm>
            <a:off x="8813800" y="6025554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DSD-ENG-CM</a:t>
            </a:r>
          </a:p>
        </p:txBody>
      </p:sp>
      <p:sp>
        <p:nvSpPr>
          <p:cNvPr id="350" name="Rounded Rectangle 349"/>
          <p:cNvSpPr/>
          <p:nvPr/>
        </p:nvSpPr>
        <p:spPr>
          <a:xfrm>
            <a:off x="8813800" y="6312892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DSD-ENG-SW</a:t>
            </a:r>
          </a:p>
        </p:txBody>
      </p:sp>
      <p:sp>
        <p:nvSpPr>
          <p:cNvPr id="352" name="Rounded Rectangle 351"/>
          <p:cNvSpPr/>
          <p:nvPr/>
        </p:nvSpPr>
        <p:spPr>
          <a:xfrm>
            <a:off x="6735763" y="5232400"/>
            <a:ext cx="1295400" cy="217488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DSD-OPS-HLPDSK</a:t>
            </a:r>
          </a:p>
        </p:txBody>
      </p:sp>
      <p:sp>
        <p:nvSpPr>
          <p:cNvPr id="353" name="Rounded Rectangle 352"/>
          <p:cNvSpPr/>
          <p:nvPr/>
        </p:nvSpPr>
        <p:spPr>
          <a:xfrm>
            <a:off x="6735763" y="5521325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DSD-OPS-Template</a:t>
            </a:r>
          </a:p>
        </p:txBody>
      </p:sp>
      <p:sp>
        <p:nvSpPr>
          <p:cNvPr id="358" name="Rounded Rectangle 357"/>
          <p:cNvSpPr/>
          <p:nvPr/>
        </p:nvSpPr>
        <p:spPr>
          <a:xfrm>
            <a:off x="8850313" y="7724775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DSD-SUP-PROC</a:t>
            </a:r>
          </a:p>
        </p:txBody>
      </p:sp>
      <p:sp>
        <p:nvSpPr>
          <p:cNvPr id="359" name="Rounded Rectangle 358"/>
          <p:cNvSpPr/>
          <p:nvPr/>
        </p:nvSpPr>
        <p:spPr>
          <a:xfrm>
            <a:off x="8850313" y="7435850"/>
            <a:ext cx="1295400" cy="217488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DSD-SUP-MILIS</a:t>
            </a:r>
          </a:p>
        </p:txBody>
      </p:sp>
      <p:sp>
        <p:nvSpPr>
          <p:cNvPr id="360" name="Rounded Rectangle 359"/>
          <p:cNvSpPr/>
          <p:nvPr/>
        </p:nvSpPr>
        <p:spPr>
          <a:xfrm>
            <a:off x="8850313" y="8012113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DSD-SUP-SACC</a:t>
            </a:r>
          </a:p>
        </p:txBody>
      </p:sp>
      <p:sp>
        <p:nvSpPr>
          <p:cNvPr id="361" name="Rounded Rectangle 360"/>
          <p:cNvSpPr/>
          <p:nvPr/>
        </p:nvSpPr>
        <p:spPr>
          <a:xfrm>
            <a:off x="8850313" y="8588375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DSD-SUP-W&amp;D</a:t>
            </a:r>
          </a:p>
        </p:txBody>
      </p:sp>
      <p:sp>
        <p:nvSpPr>
          <p:cNvPr id="363" name="Rounded Rectangle 362"/>
          <p:cNvSpPr/>
          <p:nvPr/>
        </p:nvSpPr>
        <p:spPr>
          <a:xfrm>
            <a:off x="7031038" y="7531100"/>
            <a:ext cx="1296987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DSD-TNG-DEL</a:t>
            </a:r>
          </a:p>
        </p:txBody>
      </p:sp>
      <p:sp>
        <p:nvSpPr>
          <p:cNvPr id="364" name="Rounded Rectangle 363"/>
          <p:cNvSpPr/>
          <p:nvPr/>
        </p:nvSpPr>
        <p:spPr>
          <a:xfrm>
            <a:off x="7023100" y="7820025"/>
            <a:ext cx="1296988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DSD-TNG-TMS</a:t>
            </a:r>
          </a:p>
        </p:txBody>
      </p:sp>
      <p:sp>
        <p:nvSpPr>
          <p:cNvPr id="366" name="Rounded Rectangle 365"/>
          <p:cNvSpPr/>
          <p:nvPr/>
        </p:nvSpPr>
        <p:spPr>
          <a:xfrm>
            <a:off x="6735763" y="6667500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DSD-MNT-SA</a:t>
            </a:r>
          </a:p>
        </p:txBody>
      </p:sp>
      <p:sp>
        <p:nvSpPr>
          <p:cNvPr id="367" name="Rounded Rectangle 366"/>
          <p:cNvSpPr/>
          <p:nvPr/>
        </p:nvSpPr>
        <p:spPr>
          <a:xfrm>
            <a:off x="7023100" y="6378575"/>
            <a:ext cx="1296988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DSD-MNT-SERV</a:t>
            </a:r>
          </a:p>
        </p:txBody>
      </p:sp>
      <p:sp>
        <p:nvSpPr>
          <p:cNvPr id="368" name="Oval 367"/>
          <p:cNvSpPr/>
          <p:nvPr/>
        </p:nvSpPr>
        <p:spPr>
          <a:xfrm flipH="1">
            <a:off x="6616700" y="6321425"/>
            <a:ext cx="46038" cy="460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70" name="Shape 369"/>
          <p:cNvCxnSpPr>
            <a:stCxn id="368" idx="4"/>
            <a:endCxn id="366" idx="1"/>
          </p:cNvCxnSpPr>
          <p:nvPr/>
        </p:nvCxnSpPr>
        <p:spPr>
          <a:xfrm rot="16200000" flipH="1">
            <a:off x="6483350" y="6523038"/>
            <a:ext cx="407987" cy="9683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Shape 371"/>
          <p:cNvCxnSpPr>
            <a:stCxn id="368" idx="0"/>
            <a:endCxn id="365" idx="1"/>
          </p:cNvCxnSpPr>
          <p:nvPr/>
        </p:nvCxnSpPr>
        <p:spPr>
          <a:xfrm rot="5400000" flipH="1" flipV="1">
            <a:off x="6626225" y="6211888"/>
            <a:ext cx="122237" cy="9683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6" name="Rectangle 375"/>
          <p:cNvSpPr/>
          <p:nvPr/>
        </p:nvSpPr>
        <p:spPr>
          <a:xfrm>
            <a:off x="6834188" y="6261100"/>
            <a:ext cx="44450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377" name="Shape 376"/>
          <p:cNvCxnSpPr>
            <a:stCxn id="456" idx="2"/>
            <a:endCxn id="368" idx="6"/>
          </p:cNvCxnSpPr>
          <p:nvPr/>
        </p:nvCxnSpPr>
        <p:spPr>
          <a:xfrm rot="16200000" flipH="1">
            <a:off x="5784850" y="5513388"/>
            <a:ext cx="1425575" cy="23812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Shape 379"/>
          <p:cNvCxnSpPr>
            <a:stCxn id="376" idx="2"/>
            <a:endCxn id="367" idx="1"/>
          </p:cNvCxnSpPr>
          <p:nvPr/>
        </p:nvCxnSpPr>
        <p:spPr>
          <a:xfrm rot="16200000" flipH="1">
            <a:off x="6850063" y="6313488"/>
            <a:ext cx="179387" cy="16668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" name="Oval 382"/>
          <p:cNvSpPr/>
          <p:nvPr/>
        </p:nvSpPr>
        <p:spPr>
          <a:xfrm flipH="1">
            <a:off x="6616700" y="5449888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84" name="Shape 383"/>
          <p:cNvCxnSpPr>
            <a:stCxn id="383" idx="0"/>
            <a:endCxn id="352" idx="1"/>
          </p:cNvCxnSpPr>
          <p:nvPr/>
        </p:nvCxnSpPr>
        <p:spPr>
          <a:xfrm rot="5400000" flipH="1" flipV="1">
            <a:off x="6633369" y="5347494"/>
            <a:ext cx="109538" cy="952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hape 384"/>
          <p:cNvCxnSpPr>
            <a:stCxn id="383" idx="4"/>
            <a:endCxn id="353" idx="1"/>
          </p:cNvCxnSpPr>
          <p:nvPr/>
        </p:nvCxnSpPr>
        <p:spPr>
          <a:xfrm rot="16200000" flipH="1">
            <a:off x="6620669" y="5514182"/>
            <a:ext cx="134937" cy="952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Rectangle 386"/>
          <p:cNvSpPr/>
          <p:nvPr/>
        </p:nvSpPr>
        <p:spPr>
          <a:xfrm>
            <a:off x="8658225" y="7029450"/>
            <a:ext cx="46038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388" name="Shape 387"/>
          <p:cNvCxnSpPr>
            <a:stCxn id="387" idx="2"/>
            <a:endCxn id="358" idx="1"/>
          </p:cNvCxnSpPr>
          <p:nvPr/>
        </p:nvCxnSpPr>
        <p:spPr>
          <a:xfrm rot="16200000" flipH="1">
            <a:off x="8386763" y="7369175"/>
            <a:ext cx="757237" cy="16986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Shape 376"/>
          <p:cNvCxnSpPr>
            <a:stCxn id="456" idx="2"/>
            <a:endCxn id="342" idx="1"/>
          </p:cNvCxnSpPr>
          <p:nvPr/>
        </p:nvCxnSpPr>
        <p:spPr>
          <a:xfrm rot="16200000" flipH="1">
            <a:off x="6970614" y="4326830"/>
            <a:ext cx="924916" cy="211058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hape 376"/>
          <p:cNvCxnSpPr>
            <a:stCxn id="456" idx="2"/>
            <a:endCxn id="354" idx="1"/>
          </p:cNvCxnSpPr>
          <p:nvPr/>
        </p:nvCxnSpPr>
        <p:spPr>
          <a:xfrm rot="16200000" flipH="1">
            <a:off x="6446044" y="4852194"/>
            <a:ext cx="2047875" cy="218281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hape 376"/>
          <p:cNvCxnSpPr>
            <a:stCxn id="456" idx="2"/>
            <a:endCxn id="362" idx="1"/>
          </p:cNvCxnSpPr>
          <p:nvPr/>
        </p:nvCxnSpPr>
        <p:spPr>
          <a:xfrm rot="16200000" flipH="1">
            <a:off x="5341144" y="5957094"/>
            <a:ext cx="2432050" cy="35718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Shape 376"/>
          <p:cNvCxnSpPr>
            <a:stCxn id="456" idx="2"/>
            <a:endCxn id="383" idx="6"/>
          </p:cNvCxnSpPr>
          <p:nvPr/>
        </p:nvCxnSpPr>
        <p:spPr>
          <a:xfrm rot="16200000" flipH="1">
            <a:off x="6221413" y="5076825"/>
            <a:ext cx="552450" cy="23812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hape 410"/>
          <p:cNvCxnSpPr>
            <a:stCxn id="387" idx="2"/>
            <a:endCxn id="359" idx="1"/>
          </p:cNvCxnSpPr>
          <p:nvPr/>
        </p:nvCxnSpPr>
        <p:spPr>
          <a:xfrm rot="16200000" flipH="1">
            <a:off x="8531226" y="7224712"/>
            <a:ext cx="468312" cy="16986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hape 411"/>
          <p:cNvCxnSpPr>
            <a:stCxn id="387" idx="2"/>
            <a:endCxn id="360" idx="1"/>
          </p:cNvCxnSpPr>
          <p:nvPr/>
        </p:nvCxnSpPr>
        <p:spPr>
          <a:xfrm rot="16200000" flipH="1">
            <a:off x="8243094" y="7512844"/>
            <a:ext cx="1044575" cy="16986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hape 412"/>
          <p:cNvCxnSpPr>
            <a:stCxn id="387" idx="2"/>
            <a:endCxn id="361" idx="1"/>
          </p:cNvCxnSpPr>
          <p:nvPr/>
        </p:nvCxnSpPr>
        <p:spPr>
          <a:xfrm rot="16200000" flipH="1">
            <a:off x="7954963" y="7800975"/>
            <a:ext cx="1620837" cy="16986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" name="Rectangle 419"/>
          <p:cNvSpPr/>
          <p:nvPr/>
        </p:nvSpPr>
        <p:spPr>
          <a:xfrm>
            <a:off x="6834188" y="7413625"/>
            <a:ext cx="44450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421" name="Shape 420"/>
          <p:cNvCxnSpPr>
            <a:stCxn id="420" idx="2"/>
            <a:endCxn id="364" idx="1"/>
          </p:cNvCxnSpPr>
          <p:nvPr/>
        </p:nvCxnSpPr>
        <p:spPr>
          <a:xfrm rot="16200000" flipH="1">
            <a:off x="6705601" y="7610475"/>
            <a:ext cx="468312" cy="16668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2" name="Shape 421"/>
          <p:cNvCxnSpPr>
            <a:stCxn id="420" idx="2"/>
            <a:endCxn id="363" idx="1"/>
          </p:cNvCxnSpPr>
          <p:nvPr/>
        </p:nvCxnSpPr>
        <p:spPr>
          <a:xfrm rot="16200000" flipH="1">
            <a:off x="6854032" y="7462044"/>
            <a:ext cx="179387" cy="17462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5" name="Rectangle 424"/>
          <p:cNvSpPr/>
          <p:nvPr/>
        </p:nvSpPr>
        <p:spPr>
          <a:xfrm>
            <a:off x="8585200" y="5908079"/>
            <a:ext cx="46038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426" name="Shape 425"/>
          <p:cNvCxnSpPr>
            <a:stCxn id="425" idx="2"/>
            <a:endCxn id="350" idx="1"/>
          </p:cNvCxnSpPr>
          <p:nvPr/>
        </p:nvCxnSpPr>
        <p:spPr>
          <a:xfrm rot="16200000" flipH="1">
            <a:off x="8477250" y="6084292"/>
            <a:ext cx="468313" cy="20478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Shape 426"/>
          <p:cNvCxnSpPr>
            <a:stCxn id="425" idx="2"/>
            <a:endCxn id="349" idx="1"/>
          </p:cNvCxnSpPr>
          <p:nvPr/>
        </p:nvCxnSpPr>
        <p:spPr>
          <a:xfrm rot="16200000" flipH="1">
            <a:off x="8620919" y="5940623"/>
            <a:ext cx="180975" cy="20478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8" name="Flowchart: Document 437"/>
          <p:cNvSpPr/>
          <p:nvPr/>
        </p:nvSpPr>
        <p:spPr>
          <a:xfrm>
            <a:off x="8848725" y="72390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DID-SSM-SSMP</a:t>
            </a:r>
          </a:p>
        </p:txBody>
      </p:sp>
      <p:sp>
        <p:nvSpPr>
          <p:cNvPr id="450" name="Flowchart: Document 449"/>
          <p:cNvSpPr/>
          <p:nvPr/>
        </p:nvSpPr>
        <p:spPr>
          <a:xfrm>
            <a:off x="8848725" y="284638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DID-OPS-OSP</a:t>
            </a:r>
          </a:p>
        </p:txBody>
      </p:sp>
      <p:sp>
        <p:nvSpPr>
          <p:cNvPr id="456" name="Rectangle 455"/>
          <p:cNvSpPr/>
          <p:nvPr/>
        </p:nvSpPr>
        <p:spPr>
          <a:xfrm>
            <a:off x="6354763" y="4873625"/>
            <a:ext cx="46037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462" name="Flowchart: Document 461"/>
          <p:cNvSpPr/>
          <p:nvPr/>
        </p:nvSpPr>
        <p:spPr>
          <a:xfrm>
            <a:off x="8848725" y="34067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DID-ENG-AEOA</a:t>
            </a:r>
          </a:p>
        </p:txBody>
      </p:sp>
      <p:sp>
        <p:nvSpPr>
          <p:cNvPr id="463" name="Flowchart: Document 462"/>
          <p:cNvSpPr/>
          <p:nvPr/>
        </p:nvSpPr>
        <p:spPr>
          <a:xfrm>
            <a:off x="8848725" y="311785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DID-ENG-CEMP</a:t>
            </a:r>
          </a:p>
        </p:txBody>
      </p:sp>
      <p:sp>
        <p:nvSpPr>
          <p:cNvPr id="464" name="Flowchart: Document 463"/>
          <p:cNvSpPr/>
          <p:nvPr/>
        </p:nvSpPr>
        <p:spPr>
          <a:xfrm>
            <a:off x="11153775" y="689292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DID-ENG-CMP</a:t>
            </a:r>
          </a:p>
        </p:txBody>
      </p:sp>
      <p:sp>
        <p:nvSpPr>
          <p:cNvPr id="466" name="Flowchart: Document 465"/>
          <p:cNvSpPr/>
          <p:nvPr/>
        </p:nvSpPr>
        <p:spPr>
          <a:xfrm>
            <a:off x="11153775" y="5505450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DID-ENG-SOL-DCERT</a:t>
            </a:r>
          </a:p>
        </p:txBody>
      </p:sp>
      <p:sp>
        <p:nvSpPr>
          <p:cNvPr id="467" name="Flowchart: Document 466"/>
          <p:cNvSpPr/>
          <p:nvPr/>
        </p:nvSpPr>
        <p:spPr>
          <a:xfrm>
            <a:off x="8848725" y="3967163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DID-MNT-AMOA</a:t>
            </a:r>
          </a:p>
        </p:txBody>
      </p:sp>
      <p:sp>
        <p:nvSpPr>
          <p:cNvPr id="468" name="Flowchart: Document 467"/>
          <p:cNvSpPr/>
          <p:nvPr/>
        </p:nvSpPr>
        <p:spPr>
          <a:xfrm>
            <a:off x="8848725" y="367823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DID-MNT-MMP</a:t>
            </a:r>
          </a:p>
        </p:txBody>
      </p:sp>
      <p:sp>
        <p:nvSpPr>
          <p:cNvPr id="469" name="Flowchart: Document 468"/>
          <p:cNvSpPr/>
          <p:nvPr/>
        </p:nvSpPr>
        <p:spPr>
          <a:xfrm>
            <a:off x="6832600" y="314483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DID-SSM-CSR</a:t>
            </a:r>
          </a:p>
        </p:txBody>
      </p:sp>
      <p:sp>
        <p:nvSpPr>
          <p:cNvPr id="470" name="Flowchart: Document 469"/>
          <p:cNvSpPr/>
          <p:nvPr/>
        </p:nvSpPr>
        <p:spPr>
          <a:xfrm>
            <a:off x="6832600" y="3421063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DID-SSM-CSSR</a:t>
            </a:r>
          </a:p>
        </p:txBody>
      </p:sp>
      <p:sp>
        <p:nvSpPr>
          <p:cNvPr id="471" name="Flowchart: Document 470"/>
          <p:cNvSpPr/>
          <p:nvPr/>
        </p:nvSpPr>
        <p:spPr>
          <a:xfrm>
            <a:off x="8848725" y="97790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DID-SSM-CWBS</a:t>
            </a:r>
          </a:p>
        </p:txBody>
      </p:sp>
      <p:sp>
        <p:nvSpPr>
          <p:cNvPr id="472" name="Flowchart: Document 471"/>
          <p:cNvSpPr/>
          <p:nvPr/>
        </p:nvSpPr>
        <p:spPr>
          <a:xfrm>
            <a:off x="6832600" y="206375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DID-SSM-ENVMP</a:t>
            </a:r>
          </a:p>
        </p:txBody>
      </p:sp>
      <p:sp>
        <p:nvSpPr>
          <p:cNvPr id="473" name="Flowchart: Document 472"/>
          <p:cNvSpPr/>
          <p:nvPr/>
        </p:nvSpPr>
        <p:spPr>
          <a:xfrm>
            <a:off x="6832600" y="23526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DID-SSM-HSMP</a:t>
            </a:r>
          </a:p>
        </p:txBody>
      </p:sp>
      <p:sp>
        <p:nvSpPr>
          <p:cNvPr id="475" name="Flowchart: Document 474"/>
          <p:cNvSpPr/>
          <p:nvPr/>
        </p:nvSpPr>
        <p:spPr>
          <a:xfrm>
            <a:off x="11153775" y="108902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DID-SSM-PHIP</a:t>
            </a:r>
          </a:p>
        </p:txBody>
      </p:sp>
      <p:sp>
        <p:nvSpPr>
          <p:cNvPr id="476" name="Flowchart: Document 475"/>
          <p:cNvSpPr/>
          <p:nvPr/>
        </p:nvSpPr>
        <p:spPr>
          <a:xfrm>
            <a:off x="11153775" y="1598613"/>
            <a:ext cx="1295400" cy="217487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DID-SSM-PHOP</a:t>
            </a:r>
          </a:p>
        </p:txBody>
      </p:sp>
      <p:sp>
        <p:nvSpPr>
          <p:cNvPr id="477" name="Flowchart: Document 476"/>
          <p:cNvSpPr/>
          <p:nvPr/>
        </p:nvSpPr>
        <p:spPr>
          <a:xfrm>
            <a:off x="8848725" y="182562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DID-SSM-QP</a:t>
            </a:r>
          </a:p>
        </p:txBody>
      </p:sp>
      <p:sp>
        <p:nvSpPr>
          <p:cNvPr id="479" name="Flowchart: Document 478"/>
          <p:cNvSpPr/>
          <p:nvPr/>
        </p:nvSpPr>
        <p:spPr>
          <a:xfrm>
            <a:off x="6832600" y="14890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DID-SSM-SMP</a:t>
            </a:r>
          </a:p>
        </p:txBody>
      </p:sp>
      <p:sp>
        <p:nvSpPr>
          <p:cNvPr id="480" name="Flowchart: Document 479"/>
          <p:cNvSpPr/>
          <p:nvPr/>
        </p:nvSpPr>
        <p:spPr>
          <a:xfrm>
            <a:off x="8848725" y="122713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DID-SSM-SSMS</a:t>
            </a:r>
          </a:p>
        </p:txBody>
      </p:sp>
      <p:sp>
        <p:nvSpPr>
          <p:cNvPr id="481" name="Flowchart: Document 480"/>
          <p:cNvSpPr/>
          <p:nvPr/>
        </p:nvSpPr>
        <p:spPr>
          <a:xfrm>
            <a:off x="8921750" y="713263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DID-SUP-DISP</a:t>
            </a:r>
          </a:p>
        </p:txBody>
      </p:sp>
      <p:sp>
        <p:nvSpPr>
          <p:cNvPr id="482" name="Flowchart: Document 481"/>
          <p:cNvSpPr/>
          <p:nvPr/>
        </p:nvSpPr>
        <p:spPr>
          <a:xfrm>
            <a:off x="8848725" y="4240213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DID-SUP-SSP</a:t>
            </a:r>
          </a:p>
        </p:txBody>
      </p:sp>
      <p:sp>
        <p:nvSpPr>
          <p:cNvPr id="483" name="Flowchart: Document 482"/>
          <p:cNvSpPr/>
          <p:nvPr/>
        </p:nvSpPr>
        <p:spPr>
          <a:xfrm>
            <a:off x="9064625" y="8285163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DID-ILS-TDATA-CDATA</a:t>
            </a:r>
          </a:p>
        </p:txBody>
      </p:sp>
      <p:sp>
        <p:nvSpPr>
          <p:cNvPr id="486" name="Flowchart: Document 485"/>
          <p:cNvSpPr/>
          <p:nvPr/>
        </p:nvSpPr>
        <p:spPr>
          <a:xfrm>
            <a:off x="8848725" y="4513263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DID-TNG-TSP</a:t>
            </a:r>
          </a:p>
        </p:txBody>
      </p:sp>
      <p:sp>
        <p:nvSpPr>
          <p:cNvPr id="487" name="Flowchart: Document 486"/>
          <p:cNvSpPr/>
          <p:nvPr/>
        </p:nvSpPr>
        <p:spPr>
          <a:xfrm>
            <a:off x="8848725" y="480060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DID-SSM-SPMP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88" name="Flowchart: Document 487"/>
          <p:cNvSpPr/>
          <p:nvPr/>
        </p:nvSpPr>
        <p:spPr>
          <a:xfrm>
            <a:off x="8848725" y="504983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 smtClean="0">
                <a:solidFill>
                  <a:srgbClr val="000000"/>
                </a:solidFill>
                <a:latin typeface="Lucida Sans" pitchFamily="34" charset="0"/>
              </a:rPr>
              <a:t>DID-SSM-SSVM</a:t>
            </a:r>
            <a:endParaRPr lang="en-AU" sz="8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489" name="Flowchart: Document 488"/>
          <p:cNvSpPr/>
          <p:nvPr/>
        </p:nvSpPr>
        <p:spPr>
          <a:xfrm>
            <a:off x="11153775" y="2640013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DID-PM-MEET-AGENDA</a:t>
            </a:r>
          </a:p>
        </p:txBody>
      </p:sp>
      <p:sp>
        <p:nvSpPr>
          <p:cNvPr id="490" name="Flowchart: Document 489"/>
          <p:cNvSpPr/>
          <p:nvPr/>
        </p:nvSpPr>
        <p:spPr>
          <a:xfrm>
            <a:off x="11153775" y="289877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DID-PM-MEET-MINUTES</a:t>
            </a:r>
          </a:p>
        </p:txBody>
      </p:sp>
      <p:sp>
        <p:nvSpPr>
          <p:cNvPr id="492" name="Flowchart: Document 491"/>
          <p:cNvSpPr/>
          <p:nvPr/>
        </p:nvSpPr>
        <p:spPr>
          <a:xfrm>
            <a:off x="11153775" y="1852613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DID-PM-HSE-SDS</a:t>
            </a:r>
          </a:p>
        </p:txBody>
      </p:sp>
      <p:sp>
        <p:nvSpPr>
          <p:cNvPr id="493" name="Flowchart: Document 492"/>
          <p:cNvSpPr/>
          <p:nvPr/>
        </p:nvSpPr>
        <p:spPr>
          <a:xfrm>
            <a:off x="11153775" y="839788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DID-PM-DEF-DCOD</a:t>
            </a:r>
          </a:p>
        </p:txBody>
      </p:sp>
      <p:sp>
        <p:nvSpPr>
          <p:cNvPr id="495" name="Flowchart: Document 494"/>
          <p:cNvSpPr/>
          <p:nvPr/>
        </p:nvSpPr>
        <p:spPr>
          <a:xfrm>
            <a:off x="6832600" y="1776413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DID-SSM-EIP</a:t>
            </a:r>
          </a:p>
        </p:txBody>
      </p:sp>
      <p:sp>
        <p:nvSpPr>
          <p:cNvPr id="496" name="Flowchart: Document 495"/>
          <p:cNvSpPr/>
          <p:nvPr/>
        </p:nvSpPr>
        <p:spPr>
          <a:xfrm>
            <a:off x="11153775" y="526097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DID-ENG-RVW-PACKAGE</a:t>
            </a:r>
          </a:p>
        </p:txBody>
      </p:sp>
      <p:sp>
        <p:nvSpPr>
          <p:cNvPr id="497" name="Flowchart: Document 496"/>
          <p:cNvSpPr/>
          <p:nvPr/>
        </p:nvSpPr>
        <p:spPr>
          <a:xfrm>
            <a:off x="11153775" y="7151688"/>
            <a:ext cx="1295400" cy="2174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DID-CM-DATA-CSAR</a:t>
            </a:r>
          </a:p>
        </p:txBody>
      </p:sp>
      <p:sp>
        <p:nvSpPr>
          <p:cNvPr id="499" name="Flowchart: Document 498"/>
          <p:cNvSpPr/>
          <p:nvPr/>
        </p:nvSpPr>
        <p:spPr>
          <a:xfrm>
            <a:off x="11153775" y="5002213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DID-ENG-SW-SWMP</a:t>
            </a:r>
          </a:p>
        </p:txBody>
      </p:sp>
      <p:sp>
        <p:nvSpPr>
          <p:cNvPr id="500" name="Flowchart: Document 499"/>
          <p:cNvSpPr/>
          <p:nvPr/>
        </p:nvSpPr>
        <p:spPr>
          <a:xfrm>
            <a:off x="11153775" y="7824788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DID-ILS-SW-SWSP</a:t>
            </a:r>
          </a:p>
        </p:txBody>
      </p:sp>
      <p:sp>
        <p:nvSpPr>
          <p:cNvPr id="501" name="Flowchart: Document 500"/>
          <p:cNvSpPr/>
          <p:nvPr/>
        </p:nvSpPr>
        <p:spPr>
          <a:xfrm>
            <a:off x="11153775" y="449262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DID-ENG-MGT-SEMP-2</a:t>
            </a:r>
          </a:p>
        </p:txBody>
      </p:sp>
      <p:sp>
        <p:nvSpPr>
          <p:cNvPr id="502" name="Flowchart: Document 501"/>
          <p:cNvSpPr/>
          <p:nvPr/>
        </p:nvSpPr>
        <p:spPr>
          <a:xfrm>
            <a:off x="11153775" y="474662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DID-ILS-MGT-ISP-2</a:t>
            </a:r>
          </a:p>
        </p:txBody>
      </p:sp>
      <p:sp>
        <p:nvSpPr>
          <p:cNvPr id="503" name="Flowchart: Document 502"/>
          <p:cNvSpPr/>
          <p:nvPr/>
        </p:nvSpPr>
        <p:spPr>
          <a:xfrm>
            <a:off x="11153775" y="595312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DID-ENG-IMSP</a:t>
            </a:r>
          </a:p>
        </p:txBody>
      </p:sp>
      <p:sp>
        <p:nvSpPr>
          <p:cNvPr id="504" name="Flowchart: Document 503"/>
          <p:cNvSpPr/>
          <p:nvPr/>
        </p:nvSpPr>
        <p:spPr>
          <a:xfrm>
            <a:off x="11161713" y="6219825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DID-ENG-SOL-SCR</a:t>
            </a:r>
          </a:p>
        </p:txBody>
      </p:sp>
      <p:cxnSp>
        <p:nvCxnSpPr>
          <p:cNvPr id="515" name="Shape 514"/>
          <p:cNvCxnSpPr>
            <a:endCxn id="497" idx="1"/>
          </p:cNvCxnSpPr>
          <p:nvPr/>
        </p:nvCxnSpPr>
        <p:spPr>
          <a:xfrm rot="16200000" flipH="1">
            <a:off x="10868025" y="6975475"/>
            <a:ext cx="234950" cy="33655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Elbow Connector 518"/>
          <p:cNvCxnSpPr>
            <a:stCxn id="350" idx="3"/>
            <a:endCxn id="500" idx="1"/>
          </p:cNvCxnSpPr>
          <p:nvPr/>
        </p:nvCxnSpPr>
        <p:spPr>
          <a:xfrm>
            <a:off x="10109200" y="6420842"/>
            <a:ext cx="1044575" cy="151189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Oval 522"/>
          <p:cNvSpPr/>
          <p:nvPr/>
        </p:nvSpPr>
        <p:spPr>
          <a:xfrm flipH="1">
            <a:off x="10891838" y="5827713"/>
            <a:ext cx="46037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524" name="Shape 523"/>
          <p:cNvCxnSpPr>
            <a:stCxn id="523" idx="0"/>
            <a:endCxn id="501" idx="1"/>
          </p:cNvCxnSpPr>
          <p:nvPr/>
        </p:nvCxnSpPr>
        <p:spPr>
          <a:xfrm rot="5400000" flipH="1" flipV="1">
            <a:off x="10420350" y="5094288"/>
            <a:ext cx="1227138" cy="2397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8" name="Shape 527"/>
          <p:cNvCxnSpPr>
            <a:stCxn id="523" idx="0"/>
            <a:endCxn id="502" idx="1"/>
          </p:cNvCxnSpPr>
          <p:nvPr/>
        </p:nvCxnSpPr>
        <p:spPr>
          <a:xfrm rot="5400000" flipH="1" flipV="1">
            <a:off x="10547350" y="5221288"/>
            <a:ext cx="973138" cy="2397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3" name="Shape 532"/>
          <p:cNvCxnSpPr>
            <a:stCxn id="523" idx="4"/>
            <a:endCxn id="503" idx="1"/>
          </p:cNvCxnSpPr>
          <p:nvPr/>
        </p:nvCxnSpPr>
        <p:spPr>
          <a:xfrm rot="16200000" flipH="1">
            <a:off x="10940256" y="5847557"/>
            <a:ext cx="187325" cy="2397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Shape 535"/>
          <p:cNvCxnSpPr>
            <a:stCxn id="523" idx="4"/>
            <a:endCxn id="504" idx="1"/>
          </p:cNvCxnSpPr>
          <p:nvPr/>
        </p:nvCxnSpPr>
        <p:spPr>
          <a:xfrm rot="16200000" flipH="1">
            <a:off x="10810875" y="5976938"/>
            <a:ext cx="454025" cy="24765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Shape 538"/>
          <p:cNvCxnSpPr>
            <a:stCxn id="523" idx="0"/>
            <a:endCxn id="499" idx="1"/>
          </p:cNvCxnSpPr>
          <p:nvPr/>
        </p:nvCxnSpPr>
        <p:spPr>
          <a:xfrm rot="5400000" flipH="1" flipV="1">
            <a:off x="10675144" y="5349082"/>
            <a:ext cx="717550" cy="2397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Shape 541"/>
          <p:cNvCxnSpPr>
            <a:stCxn id="523" idx="0"/>
            <a:endCxn id="496" idx="1"/>
          </p:cNvCxnSpPr>
          <p:nvPr/>
        </p:nvCxnSpPr>
        <p:spPr>
          <a:xfrm rot="5400000" flipH="1" flipV="1">
            <a:off x="10804525" y="5478463"/>
            <a:ext cx="458788" cy="2397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Shape 544"/>
          <p:cNvCxnSpPr>
            <a:stCxn id="523" idx="0"/>
            <a:endCxn id="466" idx="1"/>
          </p:cNvCxnSpPr>
          <p:nvPr/>
        </p:nvCxnSpPr>
        <p:spPr>
          <a:xfrm rot="5400000" flipH="1" flipV="1">
            <a:off x="10926762" y="5600701"/>
            <a:ext cx="214313" cy="2397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7" name="TextBox 547"/>
          <p:cNvSpPr txBox="1">
            <a:spLocks noChangeArrowheads="1"/>
          </p:cNvSpPr>
          <p:nvPr/>
        </p:nvSpPr>
        <p:spPr bwMode="auto">
          <a:xfrm>
            <a:off x="11080750" y="4046538"/>
            <a:ext cx="12398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Engineering Changes</a:t>
            </a:r>
          </a:p>
        </p:txBody>
      </p:sp>
      <p:sp>
        <p:nvSpPr>
          <p:cNvPr id="2218" name="TextBox 548"/>
          <p:cNvSpPr txBox="1">
            <a:spLocks noChangeArrowheads="1"/>
          </p:cNvSpPr>
          <p:nvPr/>
        </p:nvSpPr>
        <p:spPr bwMode="auto">
          <a:xfrm>
            <a:off x="11080750" y="6702425"/>
            <a:ext cx="15478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Configuration Management</a:t>
            </a:r>
          </a:p>
        </p:txBody>
      </p:sp>
      <p:sp>
        <p:nvSpPr>
          <p:cNvPr id="2219" name="TextBox 552"/>
          <p:cNvSpPr txBox="1">
            <a:spLocks noChangeArrowheads="1"/>
          </p:cNvSpPr>
          <p:nvPr/>
        </p:nvSpPr>
        <p:spPr bwMode="auto">
          <a:xfrm>
            <a:off x="11080750" y="7645400"/>
            <a:ext cx="10350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Software Support</a:t>
            </a:r>
          </a:p>
        </p:txBody>
      </p:sp>
      <p:sp>
        <p:nvSpPr>
          <p:cNvPr id="555" name="Flowchart: Document 554"/>
          <p:cNvSpPr/>
          <p:nvPr/>
        </p:nvSpPr>
        <p:spPr>
          <a:xfrm>
            <a:off x="11010900" y="915670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DID-ENG-CSCSR</a:t>
            </a:r>
          </a:p>
        </p:txBody>
      </p:sp>
      <p:sp>
        <p:nvSpPr>
          <p:cNvPr id="556" name="Flowchart: Document 555"/>
          <p:cNvSpPr/>
          <p:nvPr/>
        </p:nvSpPr>
        <p:spPr>
          <a:xfrm>
            <a:off x="11010900" y="88804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DID-ENG-CSCTP</a:t>
            </a:r>
          </a:p>
        </p:txBody>
      </p:sp>
      <p:sp>
        <p:nvSpPr>
          <p:cNvPr id="557" name="Flowchart: Document 556"/>
          <p:cNvSpPr/>
          <p:nvPr/>
        </p:nvSpPr>
        <p:spPr>
          <a:xfrm>
            <a:off x="11010900" y="860583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DID-ENG-CSCMS</a:t>
            </a:r>
          </a:p>
        </p:txBody>
      </p:sp>
      <p:sp>
        <p:nvSpPr>
          <p:cNvPr id="559" name="Rectangle 558"/>
          <p:cNvSpPr/>
          <p:nvPr/>
        </p:nvSpPr>
        <p:spPr>
          <a:xfrm>
            <a:off x="10844213" y="8488363"/>
            <a:ext cx="44450" cy="44450"/>
          </a:xfrm>
          <a:prstGeom prst="rect">
            <a:avLst/>
          </a:prstGeom>
          <a:ln w="31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560" name="Shape 559"/>
          <p:cNvCxnSpPr>
            <a:stCxn id="559" idx="2"/>
            <a:endCxn id="556" idx="1"/>
          </p:cNvCxnSpPr>
          <p:nvPr/>
        </p:nvCxnSpPr>
        <p:spPr>
          <a:xfrm rot="16200000" flipH="1">
            <a:off x="10710863" y="8688388"/>
            <a:ext cx="455612" cy="1444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1" name="Shape 560"/>
          <p:cNvCxnSpPr>
            <a:stCxn id="559" idx="2"/>
            <a:endCxn id="557" idx="1"/>
          </p:cNvCxnSpPr>
          <p:nvPr/>
        </p:nvCxnSpPr>
        <p:spPr>
          <a:xfrm rot="16200000" flipH="1">
            <a:off x="10848181" y="8551070"/>
            <a:ext cx="180975" cy="1444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2" name="Shape 561"/>
          <p:cNvCxnSpPr>
            <a:stCxn id="559" idx="2"/>
            <a:endCxn id="555" idx="1"/>
          </p:cNvCxnSpPr>
          <p:nvPr/>
        </p:nvCxnSpPr>
        <p:spPr>
          <a:xfrm rot="16200000" flipH="1">
            <a:off x="10572750" y="8826501"/>
            <a:ext cx="731837" cy="14446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7" name="TextBox 565"/>
          <p:cNvSpPr txBox="1">
            <a:spLocks noChangeArrowheads="1"/>
          </p:cNvSpPr>
          <p:nvPr/>
        </p:nvSpPr>
        <p:spPr bwMode="auto">
          <a:xfrm>
            <a:off x="10507663" y="8101013"/>
            <a:ext cx="20320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rIns="36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Contractor Standing Capability Module</a:t>
            </a:r>
          </a:p>
        </p:txBody>
      </p:sp>
      <p:sp>
        <p:nvSpPr>
          <p:cNvPr id="576" name="Oval 575"/>
          <p:cNvSpPr/>
          <p:nvPr/>
        </p:nvSpPr>
        <p:spPr>
          <a:xfrm flipH="1">
            <a:off x="8632825" y="2928938"/>
            <a:ext cx="44450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577" name="Shape 576"/>
          <p:cNvCxnSpPr>
            <a:stCxn id="576" idx="2"/>
            <a:endCxn id="450" idx="1"/>
          </p:cNvCxnSpPr>
          <p:nvPr/>
        </p:nvCxnSpPr>
        <p:spPr>
          <a:xfrm>
            <a:off x="8677275" y="2952750"/>
            <a:ext cx="171450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8" name="Shape 577"/>
          <p:cNvCxnSpPr>
            <a:stCxn id="576" idx="4"/>
            <a:endCxn id="463" idx="1"/>
          </p:cNvCxnSpPr>
          <p:nvPr/>
        </p:nvCxnSpPr>
        <p:spPr>
          <a:xfrm rot="16200000" flipH="1">
            <a:off x="8626475" y="3003550"/>
            <a:ext cx="250825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9" name="Shape 578"/>
          <p:cNvCxnSpPr>
            <a:stCxn id="576" idx="4"/>
            <a:endCxn id="468" idx="1"/>
          </p:cNvCxnSpPr>
          <p:nvPr/>
        </p:nvCxnSpPr>
        <p:spPr>
          <a:xfrm rot="16200000" flipH="1">
            <a:off x="8346281" y="3283744"/>
            <a:ext cx="811213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0" name="Shape 579"/>
          <p:cNvCxnSpPr>
            <a:stCxn id="576" idx="4"/>
            <a:endCxn id="482" idx="1"/>
          </p:cNvCxnSpPr>
          <p:nvPr/>
        </p:nvCxnSpPr>
        <p:spPr>
          <a:xfrm rot="16200000" flipH="1">
            <a:off x="8065294" y="3564731"/>
            <a:ext cx="1373188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Shape 580"/>
          <p:cNvCxnSpPr>
            <a:stCxn id="576" idx="4"/>
            <a:endCxn id="486" idx="1"/>
          </p:cNvCxnSpPr>
          <p:nvPr/>
        </p:nvCxnSpPr>
        <p:spPr>
          <a:xfrm rot="16200000" flipH="1">
            <a:off x="7928769" y="3701256"/>
            <a:ext cx="1646238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0" name="Shape 589"/>
          <p:cNvCxnSpPr>
            <a:stCxn id="576" idx="4"/>
            <a:endCxn id="487" idx="1"/>
          </p:cNvCxnSpPr>
          <p:nvPr/>
        </p:nvCxnSpPr>
        <p:spPr>
          <a:xfrm rot="16200000" flipH="1">
            <a:off x="7785100" y="3844924"/>
            <a:ext cx="1933575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4" name="Shape 593"/>
          <p:cNvCxnSpPr>
            <a:stCxn id="576" idx="4"/>
            <a:endCxn id="488" idx="1"/>
          </p:cNvCxnSpPr>
          <p:nvPr/>
        </p:nvCxnSpPr>
        <p:spPr>
          <a:xfrm rot="16200000" flipH="1">
            <a:off x="7660481" y="3969543"/>
            <a:ext cx="2182813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9" name="Shape 598"/>
          <p:cNvCxnSpPr>
            <a:stCxn id="576" idx="6"/>
            <a:endCxn id="279" idx="2"/>
          </p:cNvCxnSpPr>
          <p:nvPr/>
        </p:nvCxnSpPr>
        <p:spPr>
          <a:xfrm rot="10800000">
            <a:off x="6494463" y="1200150"/>
            <a:ext cx="2138362" cy="17526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Elbow Connector 616"/>
          <p:cNvCxnSpPr>
            <a:stCxn id="283" idx="2"/>
            <a:endCxn id="481" idx="1"/>
          </p:cNvCxnSpPr>
          <p:nvPr/>
        </p:nvCxnSpPr>
        <p:spPr>
          <a:xfrm rot="16200000" flipH="1">
            <a:off x="8782844" y="7101682"/>
            <a:ext cx="190500" cy="873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Shape 624"/>
          <p:cNvCxnSpPr>
            <a:stCxn id="686" idx="4"/>
            <a:endCxn id="489" idx="1"/>
          </p:cNvCxnSpPr>
          <p:nvPr/>
        </p:nvCxnSpPr>
        <p:spPr>
          <a:xfrm rot="16200000" flipH="1">
            <a:off x="10382250" y="1976438"/>
            <a:ext cx="1277938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Shape 627"/>
          <p:cNvCxnSpPr>
            <a:stCxn id="686" idx="4"/>
            <a:endCxn id="490" idx="1"/>
          </p:cNvCxnSpPr>
          <p:nvPr/>
        </p:nvCxnSpPr>
        <p:spPr>
          <a:xfrm rot="16200000" flipH="1">
            <a:off x="10252869" y="2105819"/>
            <a:ext cx="1536700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8" name="Shape 637"/>
          <p:cNvCxnSpPr>
            <a:stCxn id="468" idx="2"/>
            <a:endCxn id="467" idx="0"/>
          </p:cNvCxnSpPr>
          <p:nvPr/>
        </p:nvCxnSpPr>
        <p:spPr>
          <a:xfrm rot="5400000">
            <a:off x="9453563" y="3924300"/>
            <a:ext cx="87312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Shape 637"/>
          <p:cNvCxnSpPr>
            <a:stCxn id="463" idx="2"/>
            <a:endCxn id="462" idx="0"/>
          </p:cNvCxnSpPr>
          <p:nvPr/>
        </p:nvCxnSpPr>
        <p:spPr>
          <a:xfrm rot="5400000">
            <a:off x="9453562" y="3363913"/>
            <a:ext cx="87313" cy="158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5" name="Flowchart: Document 644"/>
          <p:cNvSpPr/>
          <p:nvPr/>
        </p:nvSpPr>
        <p:spPr>
          <a:xfrm>
            <a:off x="11153775" y="382270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DID-ENG-DWGS</a:t>
            </a:r>
          </a:p>
        </p:txBody>
      </p:sp>
      <p:sp>
        <p:nvSpPr>
          <p:cNvPr id="646" name="Flowchart: Document 645"/>
          <p:cNvSpPr/>
          <p:nvPr/>
        </p:nvSpPr>
        <p:spPr>
          <a:xfrm>
            <a:off x="11153775" y="356235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DID-TDATA-TDL</a:t>
            </a:r>
          </a:p>
        </p:txBody>
      </p:sp>
      <p:sp>
        <p:nvSpPr>
          <p:cNvPr id="647" name="Flowchart: Document 646"/>
          <p:cNvSpPr/>
          <p:nvPr/>
        </p:nvSpPr>
        <p:spPr>
          <a:xfrm>
            <a:off x="11153775" y="33178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DID-TDATA-TDMP</a:t>
            </a:r>
          </a:p>
        </p:txBody>
      </p:sp>
      <p:sp>
        <p:nvSpPr>
          <p:cNvPr id="648" name="Oval 647"/>
          <p:cNvSpPr/>
          <p:nvPr/>
        </p:nvSpPr>
        <p:spPr>
          <a:xfrm flipH="1">
            <a:off x="10793413" y="6980238"/>
            <a:ext cx="46037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52" name="Elbow Connector 651"/>
          <p:cNvCxnSpPr>
            <a:stCxn id="349" idx="3"/>
            <a:endCxn id="648" idx="0"/>
          </p:cNvCxnSpPr>
          <p:nvPr/>
        </p:nvCxnSpPr>
        <p:spPr>
          <a:xfrm>
            <a:off x="10109200" y="6133504"/>
            <a:ext cx="707231" cy="846734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8" name="TextBox 658"/>
          <p:cNvSpPr txBox="1">
            <a:spLocks noChangeArrowheads="1"/>
          </p:cNvSpPr>
          <p:nvPr/>
        </p:nvSpPr>
        <p:spPr bwMode="auto">
          <a:xfrm>
            <a:off x="8775700" y="2630488"/>
            <a:ext cx="12604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Services Management</a:t>
            </a:r>
          </a:p>
        </p:txBody>
      </p:sp>
      <p:cxnSp>
        <p:nvCxnSpPr>
          <p:cNvPr id="660" name="Shape 659"/>
          <p:cNvCxnSpPr>
            <a:stCxn id="663" idx="4"/>
            <a:endCxn id="645" idx="1"/>
          </p:cNvCxnSpPr>
          <p:nvPr/>
        </p:nvCxnSpPr>
        <p:spPr>
          <a:xfrm rot="16200000" flipH="1">
            <a:off x="10845800" y="3622676"/>
            <a:ext cx="350837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1" name="Shape 660"/>
          <p:cNvCxnSpPr>
            <a:stCxn id="663" idx="4"/>
            <a:endCxn id="646" idx="1"/>
          </p:cNvCxnSpPr>
          <p:nvPr/>
        </p:nvCxnSpPr>
        <p:spPr>
          <a:xfrm rot="16200000" flipH="1">
            <a:off x="10975975" y="3492501"/>
            <a:ext cx="90487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2" name="Elbow Connector 519"/>
          <p:cNvCxnSpPr>
            <a:stCxn id="663" idx="0"/>
            <a:endCxn id="647" idx="1"/>
          </p:cNvCxnSpPr>
          <p:nvPr/>
        </p:nvCxnSpPr>
        <p:spPr>
          <a:xfrm rot="5400000" flipH="1" flipV="1">
            <a:off x="10967244" y="3347244"/>
            <a:ext cx="107950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3" name="Oval 662"/>
          <p:cNvSpPr/>
          <p:nvPr/>
        </p:nvSpPr>
        <p:spPr>
          <a:xfrm flipH="1">
            <a:off x="10864850" y="3533775"/>
            <a:ext cx="46038" cy="46038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70" name="Shape 669"/>
          <p:cNvCxnSpPr>
            <a:stCxn id="672" idx="4"/>
            <a:endCxn id="470" idx="1"/>
          </p:cNvCxnSpPr>
          <p:nvPr/>
        </p:nvCxnSpPr>
        <p:spPr>
          <a:xfrm rot="16200000" flipH="1">
            <a:off x="6701631" y="3398044"/>
            <a:ext cx="96838" cy="1651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Elbow Connector 519"/>
          <p:cNvCxnSpPr>
            <a:stCxn id="672" idx="0"/>
            <a:endCxn id="469" idx="1"/>
          </p:cNvCxnSpPr>
          <p:nvPr/>
        </p:nvCxnSpPr>
        <p:spPr>
          <a:xfrm rot="5400000" flipH="1" flipV="1">
            <a:off x="6683375" y="3236913"/>
            <a:ext cx="133350" cy="1651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2" name="Oval 671"/>
          <p:cNvSpPr/>
          <p:nvPr/>
        </p:nvSpPr>
        <p:spPr>
          <a:xfrm flipH="1">
            <a:off x="6645275" y="3386138"/>
            <a:ext cx="44450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76" name="Shape 675"/>
          <p:cNvCxnSpPr>
            <a:stCxn id="473" idx="1"/>
            <a:endCxn id="279" idx="2"/>
          </p:cNvCxnSpPr>
          <p:nvPr/>
        </p:nvCxnSpPr>
        <p:spPr>
          <a:xfrm rot="10800000">
            <a:off x="6494463" y="1200150"/>
            <a:ext cx="338137" cy="12604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9" name="Shape 678"/>
          <p:cNvCxnSpPr>
            <a:stCxn id="472" idx="1"/>
            <a:endCxn id="279" idx="2"/>
          </p:cNvCxnSpPr>
          <p:nvPr/>
        </p:nvCxnSpPr>
        <p:spPr>
          <a:xfrm rot="10800000">
            <a:off x="6494463" y="1200150"/>
            <a:ext cx="338137" cy="97155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" name="Shape 682"/>
          <p:cNvCxnSpPr>
            <a:stCxn id="686" idx="4"/>
            <a:endCxn id="476" idx="1"/>
          </p:cNvCxnSpPr>
          <p:nvPr/>
        </p:nvCxnSpPr>
        <p:spPr>
          <a:xfrm rot="16200000" flipH="1">
            <a:off x="10902156" y="1456532"/>
            <a:ext cx="238125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4" name="Shape 683"/>
          <p:cNvCxnSpPr>
            <a:stCxn id="686" idx="0"/>
            <a:endCxn id="475" idx="1"/>
          </p:cNvCxnSpPr>
          <p:nvPr/>
        </p:nvCxnSpPr>
        <p:spPr>
          <a:xfrm rot="5400000" flipH="1" flipV="1">
            <a:off x="10907712" y="1177926"/>
            <a:ext cx="227013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5" name="Elbow Connector 519"/>
          <p:cNvCxnSpPr>
            <a:stCxn id="686" idx="0"/>
            <a:endCxn id="493" idx="1"/>
          </p:cNvCxnSpPr>
          <p:nvPr/>
        </p:nvCxnSpPr>
        <p:spPr>
          <a:xfrm rot="5400000" flipH="1" flipV="1">
            <a:off x="10783094" y="1053307"/>
            <a:ext cx="476250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6" name="Oval 685"/>
          <p:cNvSpPr/>
          <p:nvPr/>
        </p:nvSpPr>
        <p:spPr>
          <a:xfrm flipH="1">
            <a:off x="10864850" y="1423988"/>
            <a:ext cx="46038" cy="46037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90" name="Shape 689"/>
          <p:cNvCxnSpPr>
            <a:stCxn id="686" idx="4"/>
            <a:endCxn id="492" idx="1"/>
          </p:cNvCxnSpPr>
          <p:nvPr/>
        </p:nvCxnSpPr>
        <p:spPr>
          <a:xfrm rot="16200000" flipH="1">
            <a:off x="10775950" y="1582738"/>
            <a:ext cx="490538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4" name="Oval 693"/>
          <p:cNvSpPr/>
          <p:nvPr/>
        </p:nvSpPr>
        <p:spPr>
          <a:xfrm flipH="1">
            <a:off x="10602913" y="1560513"/>
            <a:ext cx="46037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695" name="Shape 694"/>
          <p:cNvCxnSpPr>
            <a:stCxn id="694" idx="4"/>
            <a:endCxn id="663" idx="6"/>
          </p:cNvCxnSpPr>
          <p:nvPr/>
        </p:nvCxnSpPr>
        <p:spPr>
          <a:xfrm rot="16200000" flipH="1">
            <a:off x="9768681" y="2461420"/>
            <a:ext cx="1952625" cy="2397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9" name="Elbow Connector 519"/>
          <p:cNvCxnSpPr>
            <a:stCxn id="279" idx="2"/>
            <a:endCxn id="672" idx="6"/>
          </p:cNvCxnSpPr>
          <p:nvPr/>
        </p:nvCxnSpPr>
        <p:spPr>
          <a:xfrm rot="16200000" flipH="1">
            <a:off x="5465762" y="2228851"/>
            <a:ext cx="2208213" cy="1508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2" name="Elbow Connector 519"/>
          <p:cNvCxnSpPr>
            <a:stCxn id="694" idx="0"/>
            <a:endCxn id="686" idx="6"/>
          </p:cNvCxnSpPr>
          <p:nvPr/>
        </p:nvCxnSpPr>
        <p:spPr>
          <a:xfrm rot="5400000" flipH="1" flipV="1">
            <a:off x="10688637" y="1384301"/>
            <a:ext cx="112713" cy="2397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1" name="Elbow Connector 519"/>
          <p:cNvCxnSpPr>
            <a:stCxn id="2298" idx="3"/>
            <a:endCxn id="438" idx="1"/>
          </p:cNvCxnSpPr>
          <p:nvPr/>
        </p:nvCxnSpPr>
        <p:spPr>
          <a:xfrm flipV="1">
            <a:off x="8129588" y="831850"/>
            <a:ext cx="719137" cy="1619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4" name="Shape 713"/>
          <p:cNvCxnSpPr>
            <a:stCxn id="479" idx="1"/>
            <a:endCxn id="279" idx="2"/>
          </p:cNvCxnSpPr>
          <p:nvPr/>
        </p:nvCxnSpPr>
        <p:spPr>
          <a:xfrm rot="10800000">
            <a:off x="6494463" y="1200150"/>
            <a:ext cx="338137" cy="3968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" name="Shape 716"/>
          <p:cNvCxnSpPr>
            <a:stCxn id="495" idx="1"/>
            <a:endCxn id="279" idx="2"/>
          </p:cNvCxnSpPr>
          <p:nvPr/>
        </p:nvCxnSpPr>
        <p:spPr>
          <a:xfrm rot="10800000">
            <a:off x="6494463" y="1200150"/>
            <a:ext cx="338137" cy="684213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3" name="Elbow Connector 519"/>
          <p:cNvCxnSpPr>
            <a:stCxn id="2298" idx="3"/>
            <a:endCxn id="694" idx="6"/>
          </p:cNvCxnSpPr>
          <p:nvPr/>
        </p:nvCxnSpPr>
        <p:spPr>
          <a:xfrm>
            <a:off x="8129588" y="993775"/>
            <a:ext cx="2473325" cy="588963"/>
          </a:xfrm>
          <a:prstGeom prst="bentConnector3">
            <a:avLst>
              <a:gd name="adj1" fmla="val 10257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1" name="TextBox 738"/>
          <p:cNvSpPr txBox="1">
            <a:spLocks noChangeArrowheads="1"/>
          </p:cNvSpPr>
          <p:nvPr/>
        </p:nvSpPr>
        <p:spPr bwMode="auto">
          <a:xfrm>
            <a:off x="6832600" y="2957513"/>
            <a:ext cx="6715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Reporting</a:t>
            </a:r>
          </a:p>
        </p:txBody>
      </p:sp>
      <p:sp>
        <p:nvSpPr>
          <p:cNvPr id="2272" name="TextBox 740"/>
          <p:cNvSpPr txBox="1">
            <a:spLocks noChangeArrowheads="1"/>
          </p:cNvSpPr>
          <p:nvPr/>
        </p:nvSpPr>
        <p:spPr bwMode="auto">
          <a:xfrm>
            <a:off x="11080750" y="3111500"/>
            <a:ext cx="917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Technical Data</a:t>
            </a:r>
          </a:p>
        </p:txBody>
      </p:sp>
      <p:sp>
        <p:nvSpPr>
          <p:cNvPr id="2273" name="TextBox 741"/>
          <p:cNvSpPr txBox="1">
            <a:spLocks noChangeArrowheads="1"/>
          </p:cNvSpPr>
          <p:nvPr/>
        </p:nvSpPr>
        <p:spPr bwMode="auto">
          <a:xfrm>
            <a:off x="11080750" y="623888"/>
            <a:ext cx="12874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General Requirements</a:t>
            </a:r>
          </a:p>
        </p:txBody>
      </p:sp>
      <p:cxnSp>
        <p:nvCxnSpPr>
          <p:cNvPr id="743" name="Elbow Connector 519"/>
          <p:cNvCxnSpPr>
            <a:stCxn id="2298" idx="3"/>
            <a:endCxn id="471" idx="1"/>
          </p:cNvCxnSpPr>
          <p:nvPr/>
        </p:nvCxnSpPr>
        <p:spPr>
          <a:xfrm>
            <a:off x="8129588" y="993775"/>
            <a:ext cx="719137" cy="920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6" name="Elbow Connector 519"/>
          <p:cNvCxnSpPr>
            <a:stCxn id="2298" idx="3"/>
            <a:endCxn id="480" idx="1"/>
          </p:cNvCxnSpPr>
          <p:nvPr/>
        </p:nvCxnSpPr>
        <p:spPr>
          <a:xfrm>
            <a:off x="8129588" y="993775"/>
            <a:ext cx="719137" cy="34131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9" name="Elbow Connector 519"/>
          <p:cNvCxnSpPr>
            <a:stCxn id="2298" idx="3"/>
            <a:endCxn id="309" idx="6"/>
          </p:cNvCxnSpPr>
          <p:nvPr/>
        </p:nvCxnSpPr>
        <p:spPr>
          <a:xfrm>
            <a:off x="8129588" y="993775"/>
            <a:ext cx="503237" cy="106362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7" name="Text Box 62"/>
          <p:cNvSpPr txBox="1">
            <a:spLocks noChangeArrowheads="1"/>
          </p:cNvSpPr>
          <p:nvPr/>
        </p:nvSpPr>
        <p:spPr bwMode="auto">
          <a:xfrm>
            <a:off x="6256338" y="4724400"/>
            <a:ext cx="2087562" cy="2921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447675" indent="-4476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Annex B: Contract Services Requirements List</a:t>
            </a:r>
          </a:p>
        </p:txBody>
      </p:sp>
      <p:sp>
        <p:nvSpPr>
          <p:cNvPr id="342" name="Rounded Rectangle 341"/>
          <p:cNvSpPr/>
          <p:nvPr/>
        </p:nvSpPr>
        <p:spPr>
          <a:xfrm>
            <a:off x="8488363" y="5736629"/>
            <a:ext cx="1296987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DSD-ENG-SERV</a:t>
            </a:r>
          </a:p>
        </p:txBody>
      </p:sp>
      <p:sp>
        <p:nvSpPr>
          <p:cNvPr id="365" name="Rounded Rectangle 364"/>
          <p:cNvSpPr/>
          <p:nvPr/>
        </p:nvSpPr>
        <p:spPr>
          <a:xfrm>
            <a:off x="6735763" y="6091238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DSD-MNT-MGT</a:t>
            </a:r>
          </a:p>
        </p:txBody>
      </p:sp>
      <p:sp>
        <p:nvSpPr>
          <p:cNvPr id="354" name="Rounded Rectangle 353"/>
          <p:cNvSpPr/>
          <p:nvPr/>
        </p:nvSpPr>
        <p:spPr>
          <a:xfrm>
            <a:off x="8561388" y="6859588"/>
            <a:ext cx="1296987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DSD-SUP-SERV</a:t>
            </a:r>
          </a:p>
        </p:txBody>
      </p:sp>
      <p:sp>
        <p:nvSpPr>
          <p:cNvPr id="362" name="Rounded Rectangle 361"/>
          <p:cNvSpPr/>
          <p:nvPr/>
        </p:nvSpPr>
        <p:spPr>
          <a:xfrm>
            <a:off x="6735763" y="7243763"/>
            <a:ext cx="1295400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DSD-TNG-MGT</a:t>
            </a:r>
          </a:p>
        </p:txBody>
      </p:sp>
      <p:sp>
        <p:nvSpPr>
          <p:cNvPr id="558" name="Rounded Rectangle 557"/>
          <p:cNvSpPr/>
          <p:nvPr/>
        </p:nvSpPr>
        <p:spPr>
          <a:xfrm>
            <a:off x="10721975" y="8316913"/>
            <a:ext cx="1296988" cy="215900"/>
          </a:xfrm>
          <a:prstGeom prst="roundRect">
            <a:avLst/>
          </a:prstGeom>
          <a:solidFill>
            <a:srgbClr val="CC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anchor="ctr"/>
          <a:lstStyle/>
          <a:p>
            <a:pPr>
              <a:spcBef>
                <a:spcPct val="50000"/>
              </a:spcBef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DSD-ENG-CSC</a:t>
            </a:r>
          </a:p>
        </p:txBody>
      </p:sp>
      <p:sp>
        <p:nvSpPr>
          <p:cNvPr id="2283" name="Text Box 53"/>
          <p:cNvSpPr txBox="1">
            <a:spLocks noChangeArrowheads="1"/>
          </p:cNvSpPr>
          <p:nvPr/>
        </p:nvSpPr>
        <p:spPr bwMode="auto">
          <a:xfrm>
            <a:off x="659606" y="5208588"/>
            <a:ext cx="1790700" cy="41275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 b="1">
                <a:latin typeface="Lucida Sans" panose="020B0602030504020204" pitchFamily="34" charset="0"/>
              </a:rPr>
              <a:t>Preliminary Pages</a:t>
            </a:r>
            <a:br>
              <a:rPr lang="en-AU" altLang="en-US" sz="1000" b="1">
                <a:latin typeface="Lucida Sans" panose="020B0602030504020204" pitchFamily="34" charset="0"/>
              </a:rPr>
            </a:br>
            <a:r>
              <a:rPr lang="en-AU" altLang="en-US" sz="900">
                <a:latin typeface="Lucida Sans" panose="020B0602030504020204" pitchFamily="34" charset="0"/>
              </a:rPr>
              <a:t>(Part 0)</a:t>
            </a:r>
          </a:p>
        </p:txBody>
      </p:sp>
      <p:sp>
        <p:nvSpPr>
          <p:cNvPr id="2284" name="Text Box 55"/>
          <p:cNvSpPr txBox="1">
            <a:spLocks noChangeArrowheads="1"/>
          </p:cNvSpPr>
          <p:nvPr/>
        </p:nvSpPr>
        <p:spPr bwMode="auto">
          <a:xfrm>
            <a:off x="855663" y="787400"/>
            <a:ext cx="2089150" cy="41275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 b="1">
                <a:latin typeface="Lucida Sans" panose="020B0602030504020204" pitchFamily="34" charset="0"/>
              </a:rPr>
              <a:t>Conditions of Tender</a:t>
            </a:r>
            <a:br>
              <a:rPr lang="en-AU" altLang="en-US" sz="1000" b="1">
                <a:latin typeface="Lucida Sans" panose="020B0602030504020204" pitchFamily="34" charset="0"/>
              </a:rPr>
            </a:br>
            <a:r>
              <a:rPr lang="en-AU" altLang="en-US" sz="900">
                <a:latin typeface="Lucida Sans" panose="020B0602030504020204" pitchFamily="34" charset="0"/>
              </a:rPr>
              <a:t>(Part 1)</a:t>
            </a:r>
          </a:p>
        </p:txBody>
      </p:sp>
      <p:sp>
        <p:nvSpPr>
          <p:cNvPr id="2285" name="Text Box 84"/>
          <p:cNvSpPr txBox="1">
            <a:spLocks noChangeArrowheads="1"/>
          </p:cNvSpPr>
          <p:nvPr/>
        </p:nvSpPr>
        <p:spPr bwMode="auto">
          <a:xfrm>
            <a:off x="1071563" y="1344613"/>
            <a:ext cx="1800225" cy="287337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2788" indent="-712788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A:  Tender Data Requirements List </a:t>
            </a:r>
          </a:p>
        </p:txBody>
      </p:sp>
      <p:sp>
        <p:nvSpPr>
          <p:cNvPr id="2287" name="TextBox 752"/>
          <p:cNvSpPr txBox="1">
            <a:spLocks noChangeArrowheads="1"/>
          </p:cNvSpPr>
          <p:nvPr/>
        </p:nvSpPr>
        <p:spPr bwMode="auto">
          <a:xfrm>
            <a:off x="8815388" y="509588"/>
            <a:ext cx="1277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Program Management</a:t>
            </a:r>
          </a:p>
        </p:txBody>
      </p:sp>
      <p:sp>
        <p:nvSpPr>
          <p:cNvPr id="2288" name="TextBox 753"/>
          <p:cNvSpPr txBox="1">
            <a:spLocks noChangeArrowheads="1"/>
          </p:cNvSpPr>
          <p:nvPr/>
        </p:nvSpPr>
        <p:spPr bwMode="auto">
          <a:xfrm>
            <a:off x="6784975" y="1271588"/>
            <a:ext cx="9128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Specialty Plans</a:t>
            </a:r>
          </a:p>
        </p:txBody>
      </p:sp>
      <p:sp>
        <p:nvSpPr>
          <p:cNvPr id="2289" name="Text Box 71"/>
          <p:cNvSpPr txBox="1">
            <a:spLocks noChangeArrowheads="1"/>
          </p:cNvSpPr>
          <p:nvPr/>
        </p:nvSpPr>
        <p:spPr bwMode="auto">
          <a:xfrm>
            <a:off x="3507864" y="2568352"/>
            <a:ext cx="2087563" cy="265112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5963" indent="-7159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F: Australian Industry Capability</a:t>
            </a:r>
          </a:p>
        </p:txBody>
      </p:sp>
      <p:sp>
        <p:nvSpPr>
          <p:cNvPr id="2290" name="Text Box 72"/>
          <p:cNvSpPr txBox="1">
            <a:spLocks noChangeArrowheads="1"/>
          </p:cNvSpPr>
          <p:nvPr/>
        </p:nvSpPr>
        <p:spPr bwMode="auto">
          <a:xfrm>
            <a:off x="3507864" y="3204030"/>
            <a:ext cx="2087563" cy="30638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>
                <a:latin typeface="Lucida Sans" panose="020B0602030504020204" pitchFamily="34" charset="0"/>
              </a:rPr>
              <a:t>Attachment G: Technical Data and Software Rights Schedule</a:t>
            </a:r>
          </a:p>
        </p:txBody>
      </p:sp>
      <p:sp>
        <p:nvSpPr>
          <p:cNvPr id="2291" name="TextBox 759"/>
          <p:cNvSpPr txBox="1">
            <a:spLocks noChangeArrowheads="1"/>
          </p:cNvSpPr>
          <p:nvPr/>
        </p:nvSpPr>
        <p:spPr bwMode="auto">
          <a:xfrm>
            <a:off x="398463" y="7302500"/>
            <a:ext cx="2663825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 marL="85725" indent="-85725"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tabLst>
                <a:tab pos="857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All DIDs connect via the CDRL (SOW Annex C) but are shown here in related groups of data items.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The diagram does not show:  annexes to Attachments (other than the SOW), deliverable data items without a DID (</a:t>
            </a:r>
            <a:r>
              <a:rPr lang="en-AU" altLang="en-US" sz="800" dirty="0" err="1">
                <a:solidFill>
                  <a:srgbClr val="000000"/>
                </a:solidFill>
                <a:latin typeface="Lucida Sans" panose="020B0602030504020204" pitchFamily="34" charset="0"/>
              </a:rPr>
              <a:t>eg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, Risk Register), pre-existing documents (</a:t>
            </a:r>
            <a:r>
              <a:rPr lang="en-AU" altLang="en-US" sz="800" dirty="0" err="1">
                <a:solidFill>
                  <a:srgbClr val="000000"/>
                </a:solidFill>
                <a:latin typeface="Lucida Sans" panose="020B0602030504020204" pitchFamily="34" charset="0"/>
              </a:rPr>
              <a:t>eg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, System Security Plan), or </a:t>
            </a:r>
            <a:r>
              <a:rPr lang="en-AU" altLang="en-US" sz="800" i="1" dirty="0">
                <a:solidFill>
                  <a:srgbClr val="000000"/>
                </a:solidFill>
                <a:latin typeface="Lucida Sans" panose="020B0602030504020204" pitchFamily="34" charset="0"/>
              </a:rPr>
              <a:t>ASDEFCON Linkages Module (Strategic) 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DIDs.</a:t>
            </a:r>
            <a:b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</a:b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		= DID from ASDEFCON (Support)</a:t>
            </a:r>
          </a:p>
          <a:p>
            <a:pPr eaLnBrk="1" hangingPunct="1"/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		= DID from another template</a:t>
            </a:r>
          </a:p>
          <a:p>
            <a:pPr eaLnBrk="1" hangingPunct="1"/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This file: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ASPT_Map_V5.0 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dated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8 October 2021</a:t>
            </a: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/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© Department of Defence </a:t>
            </a:r>
            <a:r>
              <a:rPr lang="en-AU" altLang="en-US" sz="8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2021</a:t>
            </a: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</p:txBody>
      </p:sp>
      <p:sp>
        <p:nvSpPr>
          <p:cNvPr id="2292" name="TextBox 841"/>
          <p:cNvSpPr txBox="1">
            <a:spLocks noChangeArrowheads="1"/>
          </p:cNvSpPr>
          <p:nvPr/>
        </p:nvSpPr>
        <p:spPr bwMode="auto">
          <a:xfrm>
            <a:off x="6688138" y="5016500"/>
            <a:ext cx="1536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Operating Support Services</a:t>
            </a:r>
          </a:p>
        </p:txBody>
      </p:sp>
      <p:sp>
        <p:nvSpPr>
          <p:cNvPr id="2293" name="TextBox 842"/>
          <p:cNvSpPr txBox="1">
            <a:spLocks noChangeArrowheads="1"/>
          </p:cNvSpPr>
          <p:nvPr/>
        </p:nvSpPr>
        <p:spPr bwMode="auto">
          <a:xfrm>
            <a:off x="6689725" y="5875338"/>
            <a:ext cx="12477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Maintenance Services</a:t>
            </a:r>
          </a:p>
        </p:txBody>
      </p:sp>
      <p:sp>
        <p:nvSpPr>
          <p:cNvPr id="2294" name="TextBox 843"/>
          <p:cNvSpPr txBox="1">
            <a:spLocks noChangeArrowheads="1"/>
          </p:cNvSpPr>
          <p:nvPr/>
        </p:nvSpPr>
        <p:spPr bwMode="auto">
          <a:xfrm>
            <a:off x="6761163" y="7027863"/>
            <a:ext cx="10334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Training Services</a:t>
            </a:r>
          </a:p>
        </p:txBody>
      </p:sp>
      <p:sp>
        <p:nvSpPr>
          <p:cNvPr id="2295" name="TextBox 844"/>
          <p:cNvSpPr txBox="1">
            <a:spLocks noChangeArrowheads="1"/>
          </p:cNvSpPr>
          <p:nvPr/>
        </p:nvSpPr>
        <p:spPr bwMode="auto">
          <a:xfrm>
            <a:off x="8632825" y="6643688"/>
            <a:ext cx="9477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Supply Services</a:t>
            </a:r>
          </a:p>
        </p:txBody>
      </p:sp>
      <p:sp>
        <p:nvSpPr>
          <p:cNvPr id="2296" name="TextBox 845"/>
          <p:cNvSpPr txBox="1">
            <a:spLocks noChangeArrowheads="1"/>
          </p:cNvSpPr>
          <p:nvPr/>
        </p:nvSpPr>
        <p:spPr bwMode="auto">
          <a:xfrm>
            <a:off x="8488363" y="5520729"/>
            <a:ext cx="12128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Engineering Services</a:t>
            </a:r>
          </a:p>
        </p:txBody>
      </p:sp>
      <p:sp>
        <p:nvSpPr>
          <p:cNvPr id="279" name="Rectangle 278"/>
          <p:cNvSpPr/>
          <p:nvPr/>
        </p:nvSpPr>
        <p:spPr>
          <a:xfrm>
            <a:off x="6472238" y="1154113"/>
            <a:ext cx="44450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298" name="Text Box 59"/>
          <p:cNvSpPr txBox="1">
            <a:spLocks noChangeArrowheads="1"/>
          </p:cNvSpPr>
          <p:nvPr/>
        </p:nvSpPr>
        <p:spPr bwMode="auto">
          <a:xfrm>
            <a:off x="5969000" y="787400"/>
            <a:ext cx="2160588" cy="412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AU" altLang="en-US" sz="1000" b="1">
                <a:latin typeface="Lucida Sans" panose="020B0602030504020204" pitchFamily="34" charset="0"/>
              </a:rPr>
              <a:t>Draft Statement of Work </a:t>
            </a:r>
            <a:br>
              <a:rPr lang="en-AU" altLang="en-US" sz="1000" b="1">
                <a:latin typeface="Lucida Sans" panose="020B0602030504020204" pitchFamily="34" charset="0"/>
              </a:rPr>
            </a:br>
            <a:r>
              <a:rPr lang="en-AU" altLang="en-US" sz="900">
                <a:latin typeface="Lucida Sans" panose="020B0602030504020204" pitchFamily="34" charset="0"/>
              </a:rPr>
              <a:t>(Attachment A, Part 3)</a:t>
            </a:r>
          </a:p>
        </p:txBody>
      </p:sp>
      <p:sp>
        <p:nvSpPr>
          <p:cNvPr id="278" name="Flowchart: Document 277"/>
          <p:cNvSpPr/>
          <p:nvPr/>
        </p:nvSpPr>
        <p:spPr>
          <a:xfrm>
            <a:off x="8848725" y="2084388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DID-PM-MGT-SAC</a:t>
            </a:r>
          </a:p>
        </p:txBody>
      </p:sp>
      <p:sp>
        <p:nvSpPr>
          <p:cNvPr id="280" name="Flowchart: Document 279"/>
          <p:cNvSpPr/>
          <p:nvPr/>
        </p:nvSpPr>
        <p:spPr>
          <a:xfrm>
            <a:off x="8848725" y="2338388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DID-PM-MGT-AFD</a:t>
            </a:r>
          </a:p>
        </p:txBody>
      </p:sp>
      <p:sp>
        <p:nvSpPr>
          <p:cNvPr id="2301" name="Flowchart: Document 280"/>
          <p:cNvSpPr>
            <a:spLocks noChangeArrowheads="1"/>
          </p:cNvSpPr>
          <p:nvPr/>
        </p:nvSpPr>
        <p:spPr bwMode="auto">
          <a:xfrm>
            <a:off x="11153775" y="4243388"/>
            <a:ext cx="1295400" cy="215900"/>
          </a:xfrm>
          <a:prstGeom prst="flowChartDocument">
            <a:avLst/>
          </a:prstGeom>
          <a:solidFill>
            <a:srgbClr val="FF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0" bIns="36000" anchor="ctr"/>
          <a:lstStyle/>
          <a:p>
            <a:pPr eaLnBrk="1" hangingPunct="1"/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DID-CM-MGT-ECP</a:t>
            </a:r>
          </a:p>
        </p:txBody>
      </p:sp>
      <p:cxnSp>
        <p:nvCxnSpPr>
          <p:cNvPr id="2302" name="Shape 523"/>
          <p:cNvCxnSpPr>
            <a:cxnSpLocks noChangeShapeType="1"/>
            <a:stCxn id="523" idx="0"/>
            <a:endCxn id="2301" idx="1"/>
          </p:cNvCxnSpPr>
          <p:nvPr/>
        </p:nvCxnSpPr>
        <p:spPr bwMode="auto">
          <a:xfrm rot="5400000" flipH="1" flipV="1">
            <a:off x="10295731" y="4969670"/>
            <a:ext cx="1476375" cy="23971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0" name="Elbow Connector 289"/>
          <p:cNvCxnSpPr>
            <a:stCxn id="284" idx="2"/>
            <a:endCxn id="483" idx="1"/>
          </p:cNvCxnSpPr>
          <p:nvPr/>
        </p:nvCxnSpPr>
        <p:spPr>
          <a:xfrm rot="16200000" flipH="1">
            <a:off x="8942388" y="8270875"/>
            <a:ext cx="165100" cy="793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Shape 425"/>
          <p:cNvCxnSpPr>
            <a:stCxn id="425" idx="2"/>
            <a:endCxn id="297" idx="0"/>
          </p:cNvCxnSpPr>
          <p:nvPr/>
        </p:nvCxnSpPr>
        <p:spPr>
          <a:xfrm rot="16200000" flipH="1">
            <a:off x="8492034" y="6068714"/>
            <a:ext cx="2170709" cy="1938338"/>
          </a:xfrm>
          <a:prstGeom prst="bentConnector3">
            <a:avLst>
              <a:gd name="adj1" fmla="val 29492"/>
            </a:avLst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Oval 308"/>
          <p:cNvSpPr/>
          <p:nvPr/>
        </p:nvSpPr>
        <p:spPr>
          <a:xfrm flipH="1">
            <a:off x="8632825" y="2035175"/>
            <a:ext cx="46038" cy="4445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>
              <a:latin typeface="Lucida Sans" pitchFamily="34" charset="0"/>
            </a:endParaRPr>
          </a:p>
        </p:txBody>
      </p:sp>
      <p:cxnSp>
        <p:nvCxnSpPr>
          <p:cNvPr id="311" name="Shape 627"/>
          <p:cNvCxnSpPr>
            <a:stCxn id="309" idx="4"/>
            <a:endCxn id="278" idx="1"/>
          </p:cNvCxnSpPr>
          <p:nvPr/>
        </p:nvCxnSpPr>
        <p:spPr>
          <a:xfrm rot="16200000" flipH="1">
            <a:off x="8695531" y="2039144"/>
            <a:ext cx="112713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hape 627"/>
          <p:cNvCxnSpPr>
            <a:stCxn id="309" idx="4"/>
            <a:endCxn id="280" idx="1"/>
          </p:cNvCxnSpPr>
          <p:nvPr/>
        </p:nvCxnSpPr>
        <p:spPr>
          <a:xfrm rot="16200000" flipH="1">
            <a:off x="8568531" y="2166144"/>
            <a:ext cx="366713" cy="19367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Shape 627"/>
          <p:cNvCxnSpPr>
            <a:stCxn id="309" idx="0"/>
            <a:endCxn id="477" idx="1"/>
          </p:cNvCxnSpPr>
          <p:nvPr/>
        </p:nvCxnSpPr>
        <p:spPr>
          <a:xfrm rot="5400000" flipH="1" flipV="1">
            <a:off x="8701882" y="1888331"/>
            <a:ext cx="101600" cy="192087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9" name="TextBox 752"/>
          <p:cNvSpPr txBox="1">
            <a:spLocks noChangeArrowheads="1"/>
          </p:cNvSpPr>
          <p:nvPr/>
        </p:nvSpPr>
        <p:spPr bwMode="auto">
          <a:xfrm>
            <a:off x="8775700" y="1631950"/>
            <a:ext cx="536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Quality</a:t>
            </a:r>
          </a:p>
        </p:txBody>
      </p:sp>
      <p:sp>
        <p:nvSpPr>
          <p:cNvPr id="292" name="Flowchart: Document 291"/>
          <p:cNvSpPr/>
          <p:nvPr/>
        </p:nvSpPr>
        <p:spPr>
          <a:xfrm>
            <a:off x="8705850" y="8904288"/>
            <a:ext cx="1295400" cy="2174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DID-ILS-DEF-TRS</a:t>
            </a:r>
          </a:p>
        </p:txBody>
      </p:sp>
      <p:sp>
        <p:nvSpPr>
          <p:cNvPr id="293" name="Flowchart: Document 292"/>
          <p:cNvSpPr/>
          <p:nvPr/>
        </p:nvSpPr>
        <p:spPr>
          <a:xfrm>
            <a:off x="8705850" y="9181181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DID-ILS-TNG-LMP</a:t>
            </a:r>
          </a:p>
        </p:txBody>
      </p:sp>
      <p:cxnSp>
        <p:nvCxnSpPr>
          <p:cNvPr id="294" name="Shape 513"/>
          <p:cNvCxnSpPr>
            <a:stCxn id="364" idx="3"/>
            <a:endCxn id="293" idx="1"/>
          </p:cNvCxnSpPr>
          <p:nvPr/>
        </p:nvCxnSpPr>
        <p:spPr>
          <a:xfrm>
            <a:off x="8320088" y="7927975"/>
            <a:ext cx="385762" cy="136115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hape 514"/>
          <p:cNvCxnSpPr>
            <a:stCxn id="364" idx="3"/>
            <a:endCxn id="292" idx="1"/>
          </p:cNvCxnSpPr>
          <p:nvPr/>
        </p:nvCxnSpPr>
        <p:spPr>
          <a:xfrm>
            <a:off x="8320088" y="7927975"/>
            <a:ext cx="385762" cy="10858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endCxn id="464" idx="1"/>
          </p:cNvCxnSpPr>
          <p:nvPr/>
        </p:nvCxnSpPr>
        <p:spPr>
          <a:xfrm flipV="1">
            <a:off x="10839450" y="7000875"/>
            <a:ext cx="314325" cy="3175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Straight Connector 299"/>
          <p:cNvCxnSpPr>
            <a:stCxn id="342" idx="3"/>
            <a:endCxn id="523" idx="6"/>
          </p:cNvCxnSpPr>
          <p:nvPr/>
        </p:nvCxnSpPr>
        <p:spPr>
          <a:xfrm>
            <a:off x="9785350" y="5844579"/>
            <a:ext cx="1106488" cy="6153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Flowchart: Document 295"/>
          <p:cNvSpPr/>
          <p:nvPr/>
        </p:nvSpPr>
        <p:spPr>
          <a:xfrm>
            <a:off x="11153775" y="2351088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DID-SSM-S&amp;Q</a:t>
            </a:r>
          </a:p>
        </p:txBody>
      </p:sp>
      <p:cxnSp>
        <p:nvCxnSpPr>
          <p:cNvPr id="301" name="Shape 689"/>
          <p:cNvCxnSpPr>
            <a:stCxn id="686" idx="4"/>
            <a:endCxn id="296" idx="1"/>
          </p:cNvCxnSpPr>
          <p:nvPr/>
        </p:nvCxnSpPr>
        <p:spPr>
          <a:xfrm rot="16200000" flipH="1">
            <a:off x="10526712" y="1831976"/>
            <a:ext cx="989013" cy="265112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Flowchart: Document 297"/>
          <p:cNvSpPr/>
          <p:nvPr/>
        </p:nvSpPr>
        <p:spPr>
          <a:xfrm>
            <a:off x="6832600" y="369887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DID-SSM-EAIR</a:t>
            </a:r>
          </a:p>
        </p:txBody>
      </p:sp>
      <p:cxnSp>
        <p:nvCxnSpPr>
          <p:cNvPr id="299" name="Shape 668"/>
          <p:cNvCxnSpPr>
            <a:stCxn id="672" idx="4"/>
            <a:endCxn id="298" idx="1"/>
          </p:cNvCxnSpPr>
          <p:nvPr/>
        </p:nvCxnSpPr>
        <p:spPr>
          <a:xfrm rot="16200000" flipH="1">
            <a:off x="6562725" y="3536950"/>
            <a:ext cx="374650" cy="16510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0" name="TextBox 759"/>
          <p:cNvSpPr txBox="1">
            <a:spLocks noChangeArrowheads="1"/>
          </p:cNvSpPr>
          <p:nvPr/>
        </p:nvSpPr>
        <p:spPr bwMode="auto">
          <a:xfrm>
            <a:off x="3279775" y="7723188"/>
            <a:ext cx="2570163" cy="168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85725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85725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85725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8572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900" b="1" dirty="0">
                <a:solidFill>
                  <a:srgbClr val="000000"/>
                </a:solidFill>
                <a:latin typeface="Lucida Sans" panose="020B0602030504020204" pitchFamily="34" charset="0"/>
              </a:rPr>
              <a:t>Updates available from:</a:t>
            </a:r>
            <a:r>
              <a:rPr lang="en-AU" altLang="en-US" sz="900" dirty="0">
                <a:solidFill>
                  <a:srgbClr val="000000"/>
                </a:solidFill>
                <a:latin typeface="Lucida Sans" panose="020B0602030504020204" pitchFamily="34" charset="0"/>
              </a:rPr>
              <a:t/>
            </a:r>
            <a:br>
              <a:rPr lang="en-AU" altLang="en-US" sz="900" dirty="0">
                <a:solidFill>
                  <a:srgbClr val="000000"/>
                </a:solidFill>
                <a:latin typeface="Lucida Sans" panose="020B0602030504020204" pitchFamily="34" charset="0"/>
              </a:rPr>
            </a:br>
            <a:r>
              <a:rPr lang="en-AU" altLang="en-US" sz="900" dirty="0">
                <a:solidFill>
                  <a:srgbClr val="000000"/>
                </a:solidFill>
                <a:latin typeface="Lucida Sans" panose="020B0602030504020204" pitchFamily="34" charset="0"/>
                <a:hlinkClick r:id="rId2"/>
              </a:rPr>
              <a:t>http://</a:t>
            </a:r>
            <a:r>
              <a:rPr lang="en-AU" altLang="en-US" sz="900" dirty="0" smtClean="0">
                <a:solidFill>
                  <a:srgbClr val="000000"/>
                </a:solidFill>
                <a:latin typeface="Lucida Sans" panose="020B0602030504020204" pitchFamily="34" charset="0"/>
                <a:hlinkClick r:id="rId2"/>
              </a:rPr>
              <a:t>drnet/casg/commercial/CommercialPolicyFramework/Pages/ASDEFCON-Support.aspx</a:t>
            </a: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Or search DRN for ‘ASDEFCON’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900" b="1" dirty="0">
                <a:solidFill>
                  <a:srgbClr val="000000"/>
                </a:solidFill>
                <a:latin typeface="Lucida Sans" panose="020B0602030504020204" pitchFamily="34" charset="0"/>
              </a:rPr>
              <a:t>Assistance: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/>
            </a:r>
            <a:b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</a:br>
            <a:endParaRPr lang="en-AU" altLang="en-US" sz="8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b="1" dirty="0">
                <a:solidFill>
                  <a:srgbClr val="000000"/>
                </a:solidFill>
                <a:latin typeface="Lucida Sans" panose="020B0602030504020204" pitchFamily="34" charset="0"/>
              </a:rPr>
              <a:t>Statement of Work / Technical inquiries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e-mail:  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  <a:hlinkClick r:id="rId3"/>
              </a:rPr>
              <a:t>ASDEFCONSOW.Support@defence.gov.au</a:t>
            </a: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 </a:t>
            </a:r>
            <a:b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</a:br>
            <a:endParaRPr lang="en-AU" altLang="en-US" sz="4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b="1" dirty="0">
                <a:solidFill>
                  <a:srgbClr val="000000"/>
                </a:solidFill>
                <a:latin typeface="Lucida Sans" panose="020B0602030504020204" pitchFamily="34" charset="0"/>
              </a:rPr>
              <a:t>Conditions of Contract / Commercial inquiries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 dirty="0">
                <a:solidFill>
                  <a:srgbClr val="000000"/>
                </a:solidFill>
                <a:latin typeface="Lucida Sans" panose="020B0602030504020204" pitchFamily="34" charset="0"/>
              </a:rPr>
              <a:t>e-mail:  </a:t>
            </a:r>
            <a:r>
              <a:rPr lang="en-AU" altLang="en-US" sz="800" u="sng" dirty="0">
                <a:hlinkClick r:id="rId4"/>
              </a:rPr>
              <a:t>procurement.ASDEFCON@defence.gov.au</a:t>
            </a:r>
            <a:endParaRPr lang="en-AU" altLang="en-US" sz="800" u="sng" dirty="0"/>
          </a:p>
        </p:txBody>
      </p:sp>
      <p:sp>
        <p:nvSpPr>
          <p:cNvPr id="303" name="Flowchart: Document 302"/>
          <p:cNvSpPr/>
          <p:nvPr/>
        </p:nvSpPr>
        <p:spPr>
          <a:xfrm>
            <a:off x="11152188" y="2101850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DID-SSM-MHC</a:t>
            </a:r>
          </a:p>
        </p:txBody>
      </p:sp>
      <p:cxnSp>
        <p:nvCxnSpPr>
          <p:cNvPr id="304" name="Shape 689"/>
          <p:cNvCxnSpPr>
            <a:stCxn id="686" idx="4"/>
            <a:endCxn id="303" idx="1"/>
          </p:cNvCxnSpPr>
          <p:nvPr/>
        </p:nvCxnSpPr>
        <p:spPr>
          <a:xfrm rot="16200000" flipH="1">
            <a:off x="10650538" y="1708150"/>
            <a:ext cx="739775" cy="263525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Flowchart: Document 307"/>
          <p:cNvSpPr/>
          <p:nvPr/>
        </p:nvSpPr>
        <p:spPr>
          <a:xfrm>
            <a:off x="11152188" y="1343025"/>
            <a:ext cx="1295400" cy="215900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DID-SSM-RUMP</a:t>
            </a:r>
          </a:p>
        </p:txBody>
      </p:sp>
      <p:cxnSp>
        <p:nvCxnSpPr>
          <p:cNvPr id="310" name="Shape 683"/>
          <p:cNvCxnSpPr>
            <a:stCxn id="686" idx="2"/>
            <a:endCxn id="308" idx="1"/>
          </p:cNvCxnSpPr>
          <p:nvPr/>
        </p:nvCxnSpPr>
        <p:spPr>
          <a:xfrm>
            <a:off x="10910888" y="1447800"/>
            <a:ext cx="241300" cy="317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Flowchart: Document 311"/>
          <p:cNvSpPr/>
          <p:nvPr/>
        </p:nvSpPr>
        <p:spPr>
          <a:xfrm>
            <a:off x="11152188" y="6475413"/>
            <a:ext cx="1295400" cy="215900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DID-ENG-SOL-MSA</a:t>
            </a:r>
          </a:p>
        </p:txBody>
      </p:sp>
      <p:cxnSp>
        <p:nvCxnSpPr>
          <p:cNvPr id="315" name="Shape 535"/>
          <p:cNvCxnSpPr>
            <a:stCxn id="523" idx="4"/>
            <a:endCxn id="312" idx="1"/>
          </p:cNvCxnSpPr>
          <p:nvPr/>
        </p:nvCxnSpPr>
        <p:spPr>
          <a:xfrm rot="16200000" flipH="1">
            <a:off x="10679112" y="6110288"/>
            <a:ext cx="709613" cy="236538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Flowchart: Document 317"/>
          <p:cNvSpPr/>
          <p:nvPr/>
        </p:nvSpPr>
        <p:spPr>
          <a:xfrm>
            <a:off x="423863" y="8643938"/>
            <a:ext cx="863600" cy="187325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700" dirty="0">
                <a:solidFill>
                  <a:srgbClr val="000000"/>
                </a:solidFill>
                <a:latin typeface="Lucida Sans" pitchFamily="34" charset="0"/>
              </a:rPr>
              <a:t>DID-XXX-XXX-XXX</a:t>
            </a:r>
          </a:p>
        </p:txBody>
      </p:sp>
      <p:sp>
        <p:nvSpPr>
          <p:cNvPr id="320" name="Flowchart: Document 319"/>
          <p:cNvSpPr/>
          <p:nvPr/>
        </p:nvSpPr>
        <p:spPr>
          <a:xfrm>
            <a:off x="423863" y="8429625"/>
            <a:ext cx="863600" cy="185738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0" bIns="36000" anchor="ctr"/>
          <a:lstStyle/>
          <a:p>
            <a:pPr eaLnBrk="1" hangingPunct="1">
              <a:defRPr/>
            </a:pPr>
            <a:r>
              <a:rPr lang="en-AU" sz="700" dirty="0">
                <a:solidFill>
                  <a:srgbClr val="000000"/>
                </a:solidFill>
                <a:latin typeface="Lucida Sans" pitchFamily="34" charset="0"/>
              </a:rPr>
              <a:t>DID-XXX-XXX</a:t>
            </a:r>
          </a:p>
        </p:txBody>
      </p:sp>
      <p:sp>
        <p:nvSpPr>
          <p:cNvPr id="2329" name="TextBox 548"/>
          <p:cNvSpPr txBox="1">
            <a:spLocks noChangeArrowheads="1"/>
          </p:cNvSpPr>
          <p:nvPr/>
        </p:nvSpPr>
        <p:spPr bwMode="auto">
          <a:xfrm>
            <a:off x="11080750" y="5753100"/>
            <a:ext cx="9159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AU" altLang="en-US" sz="800">
                <a:solidFill>
                  <a:srgbClr val="000000"/>
                </a:solidFill>
                <a:latin typeface="Lucida Sans" panose="020B0602030504020204" pitchFamily="34" charset="0"/>
              </a:rPr>
              <a:t>Materiel Safety</a:t>
            </a:r>
          </a:p>
        </p:txBody>
      </p:sp>
      <p:sp>
        <p:nvSpPr>
          <p:cNvPr id="2330" name="Text Box 82"/>
          <p:cNvSpPr txBox="1">
            <a:spLocks noChangeArrowheads="1"/>
          </p:cNvSpPr>
          <p:nvPr/>
        </p:nvSpPr>
        <p:spPr bwMode="auto">
          <a:xfrm>
            <a:off x="3507864" y="7032848"/>
            <a:ext cx="2087563" cy="2873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</a:t>
            </a:r>
            <a:r>
              <a:rPr lang="en-AU" altLang="en-US" sz="800" dirty="0" smtClean="0">
                <a:latin typeface="Lucida Sans" panose="020B0602030504020204" pitchFamily="34" charset="0"/>
              </a:rPr>
              <a:t>S: Products Being Supported Restrictions Schedule</a:t>
            </a:r>
            <a:endParaRPr lang="en-AU" altLang="en-US" sz="800" dirty="0">
              <a:latin typeface="Lucida Sans" panose="020B0602030504020204" pitchFamily="34" charset="0"/>
            </a:endParaRPr>
          </a:p>
        </p:txBody>
      </p:sp>
      <p:sp>
        <p:nvSpPr>
          <p:cNvPr id="286" name="Flowchart: Document 285"/>
          <p:cNvSpPr/>
          <p:nvPr/>
        </p:nvSpPr>
        <p:spPr>
          <a:xfrm>
            <a:off x="11152188" y="7415213"/>
            <a:ext cx="1295400" cy="217487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eaLnBrk="1" hangingPunct="1">
              <a:defRPr/>
            </a:pPr>
            <a:r>
              <a:rPr lang="en-AU" sz="800" dirty="0">
                <a:solidFill>
                  <a:srgbClr val="000000"/>
                </a:solidFill>
                <a:latin typeface="Lucida Sans" pitchFamily="34" charset="0"/>
              </a:rPr>
              <a:t>DID-CM-DATA-XDATA</a:t>
            </a:r>
          </a:p>
        </p:txBody>
      </p:sp>
      <p:cxnSp>
        <p:nvCxnSpPr>
          <p:cNvPr id="287" name="Shape 514"/>
          <p:cNvCxnSpPr>
            <a:stCxn id="648" idx="4"/>
            <a:endCxn id="286" idx="1"/>
          </p:cNvCxnSpPr>
          <p:nvPr/>
        </p:nvCxnSpPr>
        <p:spPr>
          <a:xfrm rot="16200000" flipH="1">
            <a:off x="10734675" y="7107238"/>
            <a:ext cx="498475" cy="336550"/>
          </a:xfrm>
          <a:prstGeom prst="bentConnector2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" name="Text Box 82"/>
          <p:cNvSpPr txBox="1">
            <a:spLocks noChangeArrowheads="1"/>
          </p:cNvSpPr>
          <p:nvPr/>
        </p:nvSpPr>
        <p:spPr bwMode="auto">
          <a:xfrm>
            <a:off x="3514724" y="6672808"/>
            <a:ext cx="2087563" cy="2873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</a:t>
            </a:r>
            <a:r>
              <a:rPr lang="en-AU" altLang="en-US" sz="800" dirty="0" smtClean="0">
                <a:latin typeface="Lucida Sans" panose="020B0602030504020204" pitchFamily="34" charset="0"/>
              </a:rPr>
              <a:t>R: </a:t>
            </a:r>
            <a:r>
              <a:rPr lang="en-AU" altLang="en-US" sz="800" dirty="0">
                <a:latin typeface="Lucida Sans" panose="020B0602030504020204" pitchFamily="34" charset="0"/>
              </a:rPr>
              <a:t>Members Required in </a:t>
            </a:r>
            <a:r>
              <a:rPr lang="en-AU" altLang="en-US" sz="800" dirty="0" smtClean="0">
                <a:latin typeface="Lucida Sans" panose="020B0602030504020204" pitchFamily="34" charset="0"/>
              </a:rPr>
              <a:t>Uniform</a:t>
            </a:r>
            <a:endParaRPr lang="en-AU" altLang="en-US" sz="800" dirty="0">
              <a:latin typeface="Lucida Sans" panose="020B0602030504020204" pitchFamily="34" charset="0"/>
            </a:endParaRPr>
          </a:p>
        </p:txBody>
      </p:sp>
      <p:sp>
        <p:nvSpPr>
          <p:cNvPr id="302" name="Text Box 82"/>
          <p:cNvSpPr txBox="1">
            <a:spLocks noChangeArrowheads="1"/>
          </p:cNvSpPr>
          <p:nvPr/>
        </p:nvSpPr>
        <p:spPr bwMode="auto">
          <a:xfrm>
            <a:off x="3507864" y="7386638"/>
            <a:ext cx="2087563" cy="2873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 marL="714375" indent="-7143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anose="020B0602030504020204" pitchFamily="34" charset="0"/>
              </a:rPr>
              <a:t>Attachment </a:t>
            </a:r>
            <a:r>
              <a:rPr lang="en-AU" altLang="en-US" sz="800" dirty="0" smtClean="0">
                <a:latin typeface="Lucida Sans" panose="020B0602030504020204" pitchFamily="34" charset="0"/>
              </a:rPr>
              <a:t>T: Contract Governance Framework</a:t>
            </a:r>
            <a:endParaRPr lang="en-AU" altLang="en-US" sz="800" dirty="0">
              <a:latin typeface="Lucida Sans" panose="020B0602030504020204" pitchFamily="34" charset="0"/>
            </a:endParaRPr>
          </a:p>
        </p:txBody>
      </p:sp>
      <p:cxnSp>
        <p:nvCxnSpPr>
          <p:cNvPr id="323" name="Shape 286"/>
          <p:cNvCxnSpPr>
            <a:cxnSpLocks noChangeShapeType="1"/>
            <a:stCxn id="196" idx="2"/>
            <a:endCxn id="302" idx="1"/>
          </p:cNvCxnSpPr>
          <p:nvPr/>
        </p:nvCxnSpPr>
        <p:spPr bwMode="auto">
          <a:xfrm rot="16200000" flipH="1">
            <a:off x="251823" y="4274265"/>
            <a:ext cx="6357665" cy="1544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6" name="Rectangle 195"/>
          <p:cNvSpPr/>
          <p:nvPr/>
        </p:nvSpPr>
        <p:spPr>
          <a:xfrm>
            <a:off x="3330427" y="1128192"/>
            <a:ext cx="46037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286" name="Text Box 57"/>
          <p:cNvSpPr txBox="1">
            <a:spLocks noChangeArrowheads="1"/>
          </p:cNvSpPr>
          <p:nvPr/>
        </p:nvSpPr>
        <p:spPr bwMode="auto">
          <a:xfrm>
            <a:off x="3232150" y="787400"/>
            <a:ext cx="2447925" cy="412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000" b="1">
                <a:latin typeface="Lucida Sans" panose="020B0602030504020204" pitchFamily="34" charset="0"/>
              </a:rPr>
              <a:t>Draft Conditions of Contract</a:t>
            </a:r>
            <a:br>
              <a:rPr lang="en-AU" altLang="en-US" sz="1000" b="1">
                <a:latin typeface="Lucida Sans" panose="020B0602030504020204" pitchFamily="34" charset="0"/>
              </a:rPr>
            </a:br>
            <a:r>
              <a:rPr lang="en-AU" altLang="en-US" sz="900">
                <a:latin typeface="Lucida Sans" panose="020B0602030504020204" pitchFamily="34" charset="0"/>
              </a:rPr>
              <a:t>(Part 2)</a:t>
            </a:r>
          </a:p>
        </p:txBody>
      </p:sp>
      <p:sp>
        <p:nvSpPr>
          <p:cNvPr id="324" name="Text Box 92"/>
          <p:cNvSpPr txBox="1">
            <a:spLocks noChangeArrowheads="1"/>
          </p:cNvSpPr>
          <p:nvPr/>
        </p:nvSpPr>
        <p:spPr bwMode="auto">
          <a:xfrm>
            <a:off x="1292302" y="4668838"/>
            <a:ext cx="1484881" cy="282574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18000" bIns="36000" anchor="ctr"/>
          <a:lstStyle>
            <a:lvl1pPr marL="449263" indent="-4492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9144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322388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730375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138363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955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527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099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967163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AU" altLang="en-US" sz="800" dirty="0">
                <a:latin typeface="Lucida Sans" pitchFamily="34" charset="0"/>
              </a:rPr>
              <a:t>Annex </a:t>
            </a:r>
            <a:r>
              <a:rPr lang="en-US" altLang="en-US" sz="800" dirty="0" smtClean="0">
                <a:latin typeface="Lucida Sans" pitchFamily="34" charset="0"/>
              </a:rPr>
              <a:t>I</a:t>
            </a:r>
            <a:r>
              <a:rPr lang="en-AU" altLang="en-US" sz="800" dirty="0" smtClean="0">
                <a:latin typeface="Lucida Sans" pitchFamily="34" charset="0"/>
              </a:rPr>
              <a:t>: Building Code </a:t>
            </a:r>
            <a:endParaRPr lang="en-AU" altLang="en-US" sz="800" dirty="0">
              <a:latin typeface="Lucida Sans" pitchFamily="34" charset="0"/>
            </a:endParaRPr>
          </a:p>
        </p:txBody>
      </p:sp>
      <p:cxnSp>
        <p:nvCxnSpPr>
          <p:cNvPr id="325" name="Elbow Connector 153"/>
          <p:cNvCxnSpPr>
            <a:cxnSpLocks noChangeShapeType="1"/>
          </p:cNvCxnSpPr>
          <p:nvPr/>
        </p:nvCxnSpPr>
        <p:spPr bwMode="auto">
          <a:xfrm rot="16200000" flipH="1">
            <a:off x="15770" y="3496575"/>
            <a:ext cx="2420354" cy="119856"/>
          </a:xfrm>
          <a:prstGeom prst="bentConnector2">
            <a:avLst/>
          </a:prstGeom>
          <a:ln>
            <a:headEnd/>
            <a:tailEnd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</TotalTime>
  <Words>500</Words>
  <Application>Microsoft Office PowerPoint</Application>
  <PresentationFormat>A3 Paper (297x420 mm)</PresentationFormat>
  <Paragraphs>153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Lucida Sans</vt:lpstr>
      <vt:lpstr>Default Design</vt:lpstr>
      <vt:lpstr>PowerPoint Presentation</vt:lpstr>
    </vt:vector>
  </TitlesOfParts>
  <Manager>Director- Business Integration, Standardisation Office</Manager>
  <Company>Defence Materiel Organisation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Structure</dc:title>
  <dc:subject>ASDEFCON (Support)</dc:subject>
  <dc:creator>CW-DMO1</dc:creator>
  <cp:lastModifiedBy>DAE-</cp:lastModifiedBy>
  <cp:revision>114</cp:revision>
  <cp:lastPrinted>2018-10-08T00:32:45Z</cp:lastPrinted>
  <dcterms:created xsi:type="dcterms:W3CDTF">2007-12-15T04:18:49Z</dcterms:created>
  <dcterms:modified xsi:type="dcterms:W3CDTF">2021-10-08T01:30:24Z</dcterms:modified>
  <cp:category>ASDEFCON (Support)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DAE</vt:lpwstr>
  </property>
  <property fmtid="{D5CDD505-2E9C-101B-9397-08002B2CF9AE}" pid="3" name="Project">
    <vt:lpwstr>ASDEFCON (Support) V3.0</vt:lpwstr>
  </property>
  <property fmtid="{D5CDD505-2E9C-101B-9397-08002B2CF9AE}" pid="4" name="Objective-Id">
    <vt:lpwstr>BM33666468</vt:lpwstr>
  </property>
  <property fmtid="{D5CDD505-2E9C-101B-9397-08002B2CF9AE}" pid="5" name="Objective-Title">
    <vt:lpwstr>ASPTV5.0_Map</vt:lpwstr>
  </property>
  <property fmtid="{D5CDD505-2E9C-101B-9397-08002B2CF9AE}" pid="6" name="Objective-Comment">
    <vt:lpwstr/>
  </property>
  <property fmtid="{D5CDD505-2E9C-101B-9397-08002B2CF9AE}" pid="7" name="Objective-CreationStamp">
    <vt:filetime>2021-10-07T22:26:17Z</vt:filetime>
  </property>
  <property fmtid="{D5CDD505-2E9C-101B-9397-08002B2CF9AE}" pid="8" name="Objective-IsApproved">
    <vt:bool>false</vt:bool>
  </property>
  <property fmtid="{D5CDD505-2E9C-101B-9397-08002B2CF9AE}" pid="9" name="Objective-IsPublished">
    <vt:bool>false</vt:bool>
  </property>
  <property fmtid="{D5CDD505-2E9C-101B-9397-08002B2CF9AE}" pid="10" name="Objective-DatePublished">
    <vt:lpwstr/>
  </property>
  <property fmtid="{D5CDD505-2E9C-101B-9397-08002B2CF9AE}" pid="11" name="Objective-ModificationStamp">
    <vt:filetime>2021-10-08T01:25:54Z</vt:filetime>
  </property>
  <property fmtid="{D5CDD505-2E9C-101B-9397-08002B2CF9AE}" pid="12" name="Objective-Owner">
    <vt:lpwstr>Laursen, Christian Mr</vt:lpwstr>
  </property>
  <property fmtid="{D5CDD505-2E9C-101B-9397-08002B2CF9AE}" pid="13" name="Objective-Path">
    <vt:lpwstr>Objective Global Folder - PROD:Defence Business Units:Capability Acquisition and Sustainment Group:Group Business Management:Commercial Division:MPB : Materiel Procurement Branch:Commercial Policy Practice (CPP):03 ASDEFCON &amp; Contracting Initiatives (ACI)</vt:lpwstr>
  </property>
  <property fmtid="{D5CDD505-2E9C-101B-9397-08002B2CF9AE}" pid="14" name="Objective-Parent">
    <vt:lpwstr>00 Preliminary</vt:lpwstr>
  </property>
  <property fmtid="{D5CDD505-2E9C-101B-9397-08002B2CF9AE}" pid="15" name="Objective-State">
    <vt:lpwstr>Being Edited</vt:lpwstr>
  </property>
  <property fmtid="{D5CDD505-2E9C-101B-9397-08002B2CF9AE}" pid="16" name="Objective-Version">
    <vt:lpwstr>1.2</vt:lpwstr>
  </property>
  <property fmtid="{D5CDD505-2E9C-101B-9397-08002B2CF9AE}" pid="17" name="Objective-VersionNumber">
    <vt:i4>3</vt:i4>
  </property>
  <property fmtid="{D5CDD505-2E9C-101B-9397-08002B2CF9AE}" pid="18" name="Objective-VersionComment">
    <vt:lpwstr/>
  </property>
  <property fmtid="{D5CDD505-2E9C-101B-9397-08002B2CF9AE}" pid="19" name="Objective-FileNumber">
    <vt:lpwstr/>
  </property>
  <property fmtid="{D5CDD505-2E9C-101B-9397-08002B2CF9AE}" pid="20" name="Objective-Classification">
    <vt:lpwstr>[Inherited - Official]</vt:lpwstr>
  </property>
  <property fmtid="{D5CDD505-2E9C-101B-9397-08002B2CF9AE}" pid="21" name="Objective-Caveats">
    <vt:lpwstr/>
  </property>
  <property fmtid="{D5CDD505-2E9C-101B-9397-08002B2CF9AE}" pid="22" name="Objective-Document Type [system]">
    <vt:lpwstr/>
  </property>
</Properties>
</file>